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277" r:id="rId4"/>
    <p:sldId id="258" r:id="rId5"/>
    <p:sldId id="260" r:id="rId6"/>
    <p:sldId id="259" r:id="rId7"/>
    <p:sldId id="261" r:id="rId8"/>
    <p:sldId id="267" r:id="rId9"/>
    <p:sldId id="265" r:id="rId10"/>
    <p:sldId id="269" r:id="rId11"/>
    <p:sldId id="271" r:id="rId12"/>
    <p:sldId id="262" r:id="rId13"/>
    <p:sldId id="263" r:id="rId14"/>
    <p:sldId id="264" r:id="rId15"/>
    <p:sldId id="278" r:id="rId16"/>
    <p:sldId id="272" r:id="rId17"/>
    <p:sldId id="287" r:id="rId18"/>
    <p:sldId id="273" r:id="rId19"/>
    <p:sldId id="279" r:id="rId20"/>
    <p:sldId id="282" r:id="rId21"/>
    <p:sldId id="283" r:id="rId22"/>
    <p:sldId id="284" r:id="rId23"/>
    <p:sldId id="286" r:id="rId24"/>
    <p:sldId id="274" r:id="rId25"/>
    <p:sldId id="280" r:id="rId26"/>
    <p:sldId id="281" r:id="rId2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741"/>
    <a:srgbClr val="6AB650"/>
    <a:srgbClr val="009CB4"/>
    <a:srgbClr val="F07814"/>
    <a:srgbClr val="E89E00"/>
    <a:srgbClr val="CED9E5"/>
    <a:srgbClr val="00373E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2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7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4459EA-9E68-4B15-ADD3-336A8DAC671A}" type="datetimeFigureOut">
              <a:rPr lang="nl-NL" smtClean="0"/>
              <a:t>21-2-2024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8A1BD9-1485-432A-A1B9-E1F7C6F5821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08112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pagina - onderwij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hoek 10">
            <a:extLst>
              <a:ext uri="{FF2B5EF4-FFF2-40B4-BE49-F238E27FC236}">
                <a16:creationId xmlns:a16="http://schemas.microsoft.com/office/drawing/2014/main" id="{333C430D-E413-4705-BF87-59067A65F4AD}"/>
              </a:ext>
            </a:extLst>
          </p:cNvPr>
          <p:cNvSpPr/>
          <p:nvPr userDrawn="1"/>
        </p:nvSpPr>
        <p:spPr>
          <a:xfrm>
            <a:off x="0" y="603738"/>
            <a:ext cx="12192000" cy="2825262"/>
          </a:xfrm>
          <a:prstGeom prst="rect">
            <a:avLst/>
          </a:prstGeom>
          <a:solidFill>
            <a:srgbClr val="6AB6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B1D3611-1177-48EA-A067-CEF0CDB424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3143" y="1057047"/>
            <a:ext cx="10776857" cy="1152751"/>
          </a:xfrm>
        </p:spPr>
        <p:txBody>
          <a:bodyPr anchor="b">
            <a:normAutofit/>
          </a:bodyPr>
          <a:lstStyle>
            <a:lvl1pPr algn="l">
              <a:defRPr sz="5000" b="1">
                <a:solidFill>
                  <a:schemeClr val="bg1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nl-NL" dirty="0"/>
              <a:t>Hier de titel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3AC4A8E8-3E90-4C49-8DE9-AAB8EE45904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74915" y="2340428"/>
            <a:ext cx="10776857" cy="65314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3800" b="0">
                <a:solidFill>
                  <a:schemeClr val="bg1"/>
                </a:solidFill>
                <a:latin typeface="Trebuchet MS" panose="020B0603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dirty="0"/>
              <a:t>Hier de subtitel</a:t>
            </a:r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2E896DCE-6314-4456-ADEB-F5C25B82E6A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2762" y="0"/>
            <a:ext cx="3563547" cy="992580"/>
          </a:xfrm>
          <a:prstGeom prst="rect">
            <a:avLst/>
          </a:prstGeom>
        </p:spPr>
      </p:pic>
      <p:sp>
        <p:nvSpPr>
          <p:cNvPr id="15" name="Tijdelijke aanduiding voor afbeelding 14">
            <a:extLst>
              <a:ext uri="{FF2B5EF4-FFF2-40B4-BE49-F238E27FC236}">
                <a16:creationId xmlns:a16="http://schemas.microsoft.com/office/drawing/2014/main" id="{2DCE008E-4AC9-41CA-AD71-DCFAAF3FCE8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3429000"/>
            <a:ext cx="12192000" cy="34290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>
                <a:noFill/>
              </a:defRPr>
            </a:lvl1pPr>
          </a:lstStyle>
          <a:p>
            <a:r>
              <a:rPr lang="nl-NL" smtClean="0"/>
              <a:t>Klik op het pictogram als u een afbeelding wilt toevoegen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1425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ee kolommen - onderwij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841DAF-11CD-4D6E-A9E2-F440749B11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73100" y="1100092"/>
            <a:ext cx="10766044" cy="1325563"/>
          </a:xfrm>
        </p:spPr>
        <p:txBody>
          <a:bodyPr>
            <a:noAutofit/>
          </a:bodyPr>
          <a:lstStyle>
            <a:lvl1pPr>
              <a:defRPr>
                <a:solidFill>
                  <a:srgbClr val="6AB650"/>
                </a:solidFill>
              </a:defRPr>
            </a:lvl1pPr>
          </a:lstStyle>
          <a:p>
            <a:r>
              <a:rPr lang="nl-NL" dirty="0"/>
              <a:t>Hier de titel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C18372C-9B21-4DA0-8A35-9ACF44B7D0B9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73100" y="2425655"/>
            <a:ext cx="5346700" cy="3751308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5000"/>
              </a:lnSpc>
              <a:spcBef>
                <a:spcPts val="0"/>
              </a:spcBef>
              <a:buNone/>
              <a:defRPr sz="23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nl-NL" dirty="0"/>
              <a:t>Hier een toelichtende tekst.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C723EE4-8616-4984-A1F0-0582DFEC5738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91072" y="2425655"/>
            <a:ext cx="5148072" cy="3751308"/>
          </a:xfrm>
          <a:prstGeom prst="rect">
            <a:avLst/>
          </a:prstGeom>
        </p:spPr>
        <p:txBody>
          <a:bodyPr/>
          <a:lstStyle>
            <a:lvl1pPr>
              <a:lnSpc>
                <a:spcPct val="125000"/>
              </a:lnSpc>
              <a:spcBef>
                <a:spcPts val="0"/>
              </a:spcBef>
              <a:defRPr sz="23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</a:lstStyle>
          <a:p>
            <a:pPr lvl="0"/>
            <a:r>
              <a:rPr lang="nl-NL" dirty="0"/>
              <a:t>Hier een puntenlijst</a:t>
            </a:r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493DA45-1050-4E5B-B003-C91658D34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Voorbeeld voettekst</a:t>
            </a:r>
          </a:p>
        </p:txBody>
      </p:sp>
      <p:sp>
        <p:nvSpPr>
          <p:cNvPr id="7" name="Tijdelijke aanduiding voor datum 3">
            <a:extLst>
              <a:ext uri="{FF2B5EF4-FFF2-40B4-BE49-F238E27FC236}">
                <a16:creationId xmlns:a16="http://schemas.microsoft.com/office/drawing/2014/main" id="{56EB6F27-8BDD-48A7-B771-6C650A0F08C4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9198356" y="6381747"/>
            <a:ext cx="2320544" cy="365125"/>
          </a:xfrm>
          <a:prstGeom prst="rect">
            <a:avLst/>
          </a:prstGeom>
        </p:spPr>
        <p:txBody>
          <a:bodyPr/>
          <a:lstStyle>
            <a:lvl1pPr algn="r">
              <a:lnSpc>
                <a:spcPct val="150000"/>
              </a:lnSpc>
              <a:defRPr sz="1250"/>
            </a:lvl1pPr>
          </a:lstStyle>
          <a:p>
            <a:fld id="{A3BE48CF-14CD-47E7-8672-0A3C0C3095E7}" type="datetime1">
              <a:rPr lang="nl-NL" smtClean="0"/>
              <a:t>21-2-2024</a:t>
            </a:fld>
            <a:endParaRPr lang="nl-NL" dirty="0"/>
          </a:p>
        </p:txBody>
      </p:sp>
      <p:sp>
        <p:nvSpPr>
          <p:cNvPr id="8" name="Tijdelijke aanduiding voor dianummer 5">
            <a:extLst>
              <a:ext uri="{FF2B5EF4-FFF2-40B4-BE49-F238E27FC236}">
                <a16:creationId xmlns:a16="http://schemas.microsoft.com/office/drawing/2014/main" id="{D8F41CCB-5579-479A-B2CF-2DCCE91E0A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18900" y="6381748"/>
            <a:ext cx="557784" cy="365125"/>
          </a:xfrm>
          <a:prstGeom prst="rect">
            <a:avLst/>
          </a:prstGeom>
        </p:spPr>
        <p:txBody>
          <a:bodyPr/>
          <a:lstStyle>
            <a:lvl1pPr algn="ctr">
              <a:lnSpc>
                <a:spcPct val="150000"/>
              </a:lnSpc>
              <a:defRPr sz="1250"/>
            </a:lvl1pPr>
          </a:lstStyle>
          <a:p>
            <a:fld id="{55A188FA-AAFE-4713-8BE1-64CAD04AEEC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36650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en kolom - onderwij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841DAF-11CD-4D6E-A9E2-F440749B11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73100" y="1100092"/>
            <a:ext cx="10766044" cy="1325563"/>
          </a:xfrm>
        </p:spPr>
        <p:txBody>
          <a:bodyPr>
            <a:noAutofit/>
          </a:bodyPr>
          <a:lstStyle>
            <a:lvl1pPr>
              <a:defRPr>
                <a:solidFill>
                  <a:srgbClr val="6AB650"/>
                </a:solidFill>
              </a:defRPr>
            </a:lvl1pPr>
          </a:lstStyle>
          <a:p>
            <a:r>
              <a:rPr lang="nl-NL" dirty="0"/>
              <a:t>Hier de titel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C723EE4-8616-4984-A1F0-0582DFEC5738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94944" y="2425655"/>
            <a:ext cx="10744200" cy="3751308"/>
          </a:xfrm>
          <a:prstGeom prst="rect">
            <a:avLst/>
          </a:prstGeom>
        </p:spPr>
        <p:txBody>
          <a:bodyPr/>
          <a:lstStyle>
            <a:lvl1pPr>
              <a:lnSpc>
                <a:spcPct val="125000"/>
              </a:lnSpc>
              <a:spcBef>
                <a:spcPts val="0"/>
              </a:spcBef>
              <a:defRPr sz="23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</a:lstStyle>
          <a:p>
            <a:pPr lvl="0"/>
            <a:r>
              <a:rPr lang="nl-NL" dirty="0"/>
              <a:t>Hier een puntenlijst</a:t>
            </a:r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493DA45-1050-4E5B-B003-C91658D34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Voorbeeld voettekst</a:t>
            </a:r>
          </a:p>
        </p:txBody>
      </p:sp>
      <p:sp>
        <p:nvSpPr>
          <p:cNvPr id="5" name="Tijdelijke aanduiding voor datum 3">
            <a:extLst>
              <a:ext uri="{FF2B5EF4-FFF2-40B4-BE49-F238E27FC236}">
                <a16:creationId xmlns:a16="http://schemas.microsoft.com/office/drawing/2014/main" id="{5F9B331D-0F44-42FA-B3E2-72C827DFAA39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9198356" y="6381747"/>
            <a:ext cx="2320544" cy="365125"/>
          </a:xfrm>
          <a:prstGeom prst="rect">
            <a:avLst/>
          </a:prstGeom>
        </p:spPr>
        <p:txBody>
          <a:bodyPr/>
          <a:lstStyle>
            <a:lvl1pPr algn="r">
              <a:lnSpc>
                <a:spcPct val="150000"/>
              </a:lnSpc>
              <a:defRPr sz="1250"/>
            </a:lvl1pPr>
          </a:lstStyle>
          <a:p>
            <a:fld id="{4876C6E7-85B9-4F5E-B2F9-32CE4B1CE6B4}" type="datetime1">
              <a:rPr lang="nl-NL" smtClean="0"/>
              <a:t>21-2-2024</a:t>
            </a:fld>
            <a:endParaRPr lang="nl-NL" dirty="0"/>
          </a:p>
        </p:txBody>
      </p:sp>
      <p:sp>
        <p:nvSpPr>
          <p:cNvPr id="7" name="Tijdelijke aanduiding voor dianummer 5">
            <a:extLst>
              <a:ext uri="{FF2B5EF4-FFF2-40B4-BE49-F238E27FC236}">
                <a16:creationId xmlns:a16="http://schemas.microsoft.com/office/drawing/2014/main" id="{2405CFC7-287A-4F85-B739-14C0DC26B9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18900" y="6381748"/>
            <a:ext cx="557784" cy="365125"/>
          </a:xfrm>
          <a:prstGeom prst="rect">
            <a:avLst/>
          </a:prstGeom>
        </p:spPr>
        <p:txBody>
          <a:bodyPr/>
          <a:lstStyle>
            <a:lvl1pPr algn="ctr">
              <a:lnSpc>
                <a:spcPct val="150000"/>
              </a:lnSpc>
              <a:defRPr sz="1250"/>
            </a:lvl1pPr>
          </a:lstStyle>
          <a:p>
            <a:fld id="{55A188FA-AAFE-4713-8BE1-64CAD04AEEC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42656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en beeld - onderwij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841DAF-11CD-4D6E-A9E2-F440749B11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73100" y="1439708"/>
            <a:ext cx="5346700" cy="646331"/>
          </a:xfrm>
        </p:spPr>
        <p:txBody>
          <a:bodyPr anchor="t" anchorCtr="0">
            <a:spAutoFit/>
          </a:bodyPr>
          <a:lstStyle>
            <a:lvl1pPr>
              <a:defRPr>
                <a:solidFill>
                  <a:srgbClr val="6AB650"/>
                </a:solidFill>
              </a:defRPr>
            </a:lvl1pPr>
          </a:lstStyle>
          <a:p>
            <a:r>
              <a:rPr lang="nl-NL" dirty="0"/>
              <a:t>Hier de titel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C18372C-9B21-4DA0-8A35-9ACF44B7D0B9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73100" y="2350009"/>
            <a:ext cx="5346700" cy="3559178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23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nl-NL" dirty="0"/>
              <a:t>Hier een toelichtende tekst en/of puntenlijst</a:t>
            </a:r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493DA45-1050-4E5B-B003-C91658D34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Voorbeeld voettekst</a:t>
            </a:r>
          </a:p>
        </p:txBody>
      </p:sp>
      <p:sp>
        <p:nvSpPr>
          <p:cNvPr id="9" name="Tijdelijke aanduiding voor afbeelding 8">
            <a:extLst>
              <a:ext uri="{FF2B5EF4-FFF2-40B4-BE49-F238E27FC236}">
                <a16:creationId xmlns:a16="http://schemas.microsoft.com/office/drawing/2014/main" id="{B01829AF-F5A5-489C-90FE-660E14CFDB8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361113" y="1543665"/>
            <a:ext cx="5054600" cy="4365521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nl-NL" smtClean="0"/>
              <a:t>Klik op het pictogram als u een afbeelding wilt toevoegen</a:t>
            </a:r>
            <a:endParaRPr lang="nl-NL"/>
          </a:p>
        </p:txBody>
      </p:sp>
      <p:sp>
        <p:nvSpPr>
          <p:cNvPr id="7" name="Tijdelijke aanduiding voor datum 3">
            <a:extLst>
              <a:ext uri="{FF2B5EF4-FFF2-40B4-BE49-F238E27FC236}">
                <a16:creationId xmlns:a16="http://schemas.microsoft.com/office/drawing/2014/main" id="{546837FC-322B-4431-BAEF-8B98F0DAE2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98356" y="6381747"/>
            <a:ext cx="2320544" cy="365125"/>
          </a:xfrm>
          <a:prstGeom prst="rect">
            <a:avLst/>
          </a:prstGeom>
        </p:spPr>
        <p:txBody>
          <a:bodyPr/>
          <a:lstStyle>
            <a:lvl1pPr algn="r">
              <a:lnSpc>
                <a:spcPct val="150000"/>
              </a:lnSpc>
              <a:defRPr sz="1250"/>
            </a:lvl1pPr>
          </a:lstStyle>
          <a:p>
            <a:fld id="{56DDD99D-28CF-4E96-8177-8C2D64005627}" type="datetime1">
              <a:rPr lang="nl-NL" smtClean="0"/>
              <a:t>21-2-2024</a:t>
            </a:fld>
            <a:endParaRPr lang="nl-NL" dirty="0"/>
          </a:p>
        </p:txBody>
      </p:sp>
      <p:sp>
        <p:nvSpPr>
          <p:cNvPr id="8" name="Tijdelijke aanduiding voor dianummer 5">
            <a:extLst>
              <a:ext uri="{FF2B5EF4-FFF2-40B4-BE49-F238E27FC236}">
                <a16:creationId xmlns:a16="http://schemas.microsoft.com/office/drawing/2014/main" id="{14048E31-8B8C-47E4-9DAD-82F3B34211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18900" y="6381748"/>
            <a:ext cx="557784" cy="365125"/>
          </a:xfrm>
          <a:prstGeom prst="rect">
            <a:avLst/>
          </a:prstGeom>
        </p:spPr>
        <p:txBody>
          <a:bodyPr/>
          <a:lstStyle>
            <a:lvl1pPr algn="ctr">
              <a:lnSpc>
                <a:spcPct val="150000"/>
              </a:lnSpc>
              <a:defRPr sz="1250"/>
            </a:lvl1pPr>
          </a:lstStyle>
          <a:p>
            <a:fld id="{55A188FA-AAFE-4713-8BE1-64CAD04AEEC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81366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and kleurvlak - onderwij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59E529B3-AB90-4577-AB7E-9471B1A4493D}"/>
              </a:ext>
            </a:extLst>
          </p:cNvPr>
          <p:cNvSpPr/>
          <p:nvPr userDrawn="1"/>
        </p:nvSpPr>
        <p:spPr>
          <a:xfrm>
            <a:off x="0" y="6263370"/>
            <a:ext cx="12192000" cy="59462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77FC29EB-7314-49D1-BCCF-0C1FC9DD7AFF}"/>
              </a:ext>
            </a:extLst>
          </p:cNvPr>
          <p:cNvSpPr/>
          <p:nvPr userDrawn="1"/>
        </p:nvSpPr>
        <p:spPr>
          <a:xfrm>
            <a:off x="0" y="1540932"/>
            <a:ext cx="6096000" cy="4722439"/>
          </a:xfrm>
          <a:prstGeom prst="rect">
            <a:avLst/>
          </a:prstGeom>
          <a:solidFill>
            <a:srgbClr val="6AB6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C18372C-9B21-4DA0-8A35-9ACF44B7D0B9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47700" y="2705101"/>
            <a:ext cx="5359400" cy="320408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23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nl-NL" dirty="0"/>
              <a:t>Hier een toelichtende tekst en/of puntenlijst</a:t>
            </a:r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493DA45-1050-4E5B-B003-C91658D34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Voorbeeld voettekst</a:t>
            </a:r>
          </a:p>
        </p:txBody>
      </p:sp>
      <p:sp>
        <p:nvSpPr>
          <p:cNvPr id="9" name="Tijdelijke aanduiding voor afbeelding 8">
            <a:extLst>
              <a:ext uri="{FF2B5EF4-FFF2-40B4-BE49-F238E27FC236}">
                <a16:creationId xmlns:a16="http://schemas.microsoft.com/office/drawing/2014/main" id="{B01829AF-F5A5-489C-90FE-660E14CFDB8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096000" y="1540933"/>
            <a:ext cx="6096000" cy="472244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nl-NL" smtClean="0"/>
              <a:t>Klik op het pictogram als u een afbeelding wilt toevoegen</a:t>
            </a:r>
            <a:endParaRPr lang="nl-NL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6841DAF-11CD-4D6E-A9E2-F440749B11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7700" y="1884145"/>
            <a:ext cx="5346700" cy="646331"/>
          </a:xfrm>
        </p:spPr>
        <p:txBody>
          <a:bodyPr anchor="t" anchorCtr="0">
            <a:sp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Hier de titel</a:t>
            </a:r>
          </a:p>
        </p:txBody>
      </p:sp>
      <p:sp>
        <p:nvSpPr>
          <p:cNvPr id="10" name="Tijdelijke aanduiding voor datum 3">
            <a:extLst>
              <a:ext uri="{FF2B5EF4-FFF2-40B4-BE49-F238E27FC236}">
                <a16:creationId xmlns:a16="http://schemas.microsoft.com/office/drawing/2014/main" id="{707E6F6F-2FDF-41A7-B8B0-080456877B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98356" y="6381747"/>
            <a:ext cx="2320544" cy="365125"/>
          </a:xfrm>
          <a:prstGeom prst="rect">
            <a:avLst/>
          </a:prstGeom>
        </p:spPr>
        <p:txBody>
          <a:bodyPr/>
          <a:lstStyle>
            <a:lvl1pPr algn="r">
              <a:lnSpc>
                <a:spcPct val="150000"/>
              </a:lnSpc>
              <a:defRPr sz="1250"/>
            </a:lvl1pPr>
          </a:lstStyle>
          <a:p>
            <a:fld id="{1DC1D80A-158F-4463-8D53-C557D98E5530}" type="datetime1">
              <a:rPr lang="nl-NL" smtClean="0"/>
              <a:t>21-2-2024</a:t>
            </a:fld>
            <a:endParaRPr lang="nl-NL" dirty="0"/>
          </a:p>
        </p:txBody>
      </p:sp>
      <p:sp>
        <p:nvSpPr>
          <p:cNvPr id="11" name="Tijdelijke aanduiding voor dianummer 5">
            <a:extLst>
              <a:ext uri="{FF2B5EF4-FFF2-40B4-BE49-F238E27FC236}">
                <a16:creationId xmlns:a16="http://schemas.microsoft.com/office/drawing/2014/main" id="{ED59559D-4DC2-405A-B930-170251AB1A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18900" y="6381748"/>
            <a:ext cx="557784" cy="365125"/>
          </a:xfrm>
          <a:prstGeom prst="rect">
            <a:avLst/>
          </a:prstGeom>
        </p:spPr>
        <p:txBody>
          <a:bodyPr/>
          <a:lstStyle>
            <a:lvl1pPr algn="ctr">
              <a:lnSpc>
                <a:spcPct val="150000"/>
              </a:lnSpc>
              <a:defRPr sz="1250"/>
            </a:lvl1pPr>
          </a:lstStyle>
          <a:p>
            <a:fld id="{55A188FA-AAFE-4713-8BE1-64CAD04AEEC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73348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ggend kleurvlak - onderwij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77FC29EB-7314-49D1-BCCF-0C1FC9DD7AFF}"/>
              </a:ext>
            </a:extLst>
          </p:cNvPr>
          <p:cNvSpPr/>
          <p:nvPr userDrawn="1"/>
        </p:nvSpPr>
        <p:spPr>
          <a:xfrm>
            <a:off x="0" y="4360985"/>
            <a:ext cx="12192000" cy="1900987"/>
          </a:xfrm>
          <a:prstGeom prst="rect">
            <a:avLst/>
          </a:prstGeom>
          <a:solidFill>
            <a:srgbClr val="6AB6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59E529B3-AB90-4577-AB7E-9471B1A4493D}"/>
              </a:ext>
            </a:extLst>
          </p:cNvPr>
          <p:cNvSpPr/>
          <p:nvPr userDrawn="1"/>
        </p:nvSpPr>
        <p:spPr>
          <a:xfrm>
            <a:off x="0" y="6263370"/>
            <a:ext cx="12192000" cy="59462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C18372C-9B21-4DA0-8A35-9ACF44B7D0B9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57224" y="4591050"/>
            <a:ext cx="5438775" cy="142875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23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nl-NL" dirty="0"/>
              <a:t>Hier een toelichtende tekst en/of puntenlijst</a:t>
            </a:r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493DA45-1050-4E5B-B003-C91658D34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Voorbeeld voettekst</a:t>
            </a:r>
          </a:p>
        </p:txBody>
      </p:sp>
      <p:sp>
        <p:nvSpPr>
          <p:cNvPr id="9" name="Tijdelijke aanduiding voor afbeelding 8">
            <a:extLst>
              <a:ext uri="{FF2B5EF4-FFF2-40B4-BE49-F238E27FC236}">
                <a16:creationId xmlns:a16="http://schemas.microsoft.com/office/drawing/2014/main" id="{B01829AF-F5A5-489C-90FE-660E14CFDB8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096000" y="1543050"/>
            <a:ext cx="6096000" cy="2816537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nl-NL" smtClean="0"/>
              <a:t>Klik op het pictogram als u een afbeelding wilt toevoegen</a:t>
            </a:r>
            <a:endParaRPr lang="nl-NL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6841DAF-11CD-4D6E-A9E2-F440749B11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7700" y="1884145"/>
            <a:ext cx="5346700" cy="646331"/>
          </a:xfrm>
        </p:spPr>
        <p:txBody>
          <a:bodyPr anchor="t" anchorCtr="0">
            <a:sp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Hier de titel</a:t>
            </a:r>
          </a:p>
        </p:txBody>
      </p:sp>
      <p:sp>
        <p:nvSpPr>
          <p:cNvPr id="10" name="Tijdelijke aanduiding voor afbeelding 8">
            <a:extLst>
              <a:ext uri="{FF2B5EF4-FFF2-40B4-BE49-F238E27FC236}">
                <a16:creationId xmlns:a16="http://schemas.microsoft.com/office/drawing/2014/main" id="{2567F586-9BCF-4F4E-9B12-659A83DECC0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1543050"/>
            <a:ext cx="6096000" cy="2816537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nl-NL" smtClean="0"/>
              <a:t>Klik op het pictogram als u een afbeelding wilt toevoegen</a:t>
            </a:r>
            <a:endParaRPr lang="nl-NL" dirty="0"/>
          </a:p>
        </p:txBody>
      </p:sp>
      <p:sp>
        <p:nvSpPr>
          <p:cNvPr id="11" name="Tijdelijke aanduiding voor inhoud 2">
            <a:extLst>
              <a:ext uri="{FF2B5EF4-FFF2-40B4-BE49-F238E27FC236}">
                <a16:creationId xmlns:a16="http://schemas.microsoft.com/office/drawing/2014/main" id="{0E57F8D3-B0E4-4983-AE22-66D32A275319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6296024" y="4600575"/>
            <a:ext cx="5438775" cy="1428750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3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nl-NL" dirty="0"/>
              <a:t>Hier een puntenlijst</a:t>
            </a:r>
          </a:p>
        </p:txBody>
      </p:sp>
      <p:sp>
        <p:nvSpPr>
          <p:cNvPr id="12" name="Tijdelijke aanduiding voor datum 3">
            <a:extLst>
              <a:ext uri="{FF2B5EF4-FFF2-40B4-BE49-F238E27FC236}">
                <a16:creationId xmlns:a16="http://schemas.microsoft.com/office/drawing/2014/main" id="{09F06CC4-46F9-4647-9838-B762BA416D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98356" y="6381747"/>
            <a:ext cx="2320544" cy="365125"/>
          </a:xfrm>
          <a:prstGeom prst="rect">
            <a:avLst/>
          </a:prstGeom>
        </p:spPr>
        <p:txBody>
          <a:bodyPr/>
          <a:lstStyle>
            <a:lvl1pPr algn="r">
              <a:lnSpc>
                <a:spcPct val="150000"/>
              </a:lnSpc>
              <a:defRPr sz="1250"/>
            </a:lvl1pPr>
          </a:lstStyle>
          <a:p>
            <a:fld id="{7211F215-82A0-41C6-A732-12DBD8A6D30B}" type="datetime1">
              <a:rPr lang="nl-NL" smtClean="0"/>
              <a:t>21-2-2024</a:t>
            </a:fld>
            <a:endParaRPr lang="nl-NL" dirty="0"/>
          </a:p>
        </p:txBody>
      </p:sp>
      <p:sp>
        <p:nvSpPr>
          <p:cNvPr id="13" name="Tijdelijke aanduiding voor dianummer 5">
            <a:extLst>
              <a:ext uri="{FF2B5EF4-FFF2-40B4-BE49-F238E27FC236}">
                <a16:creationId xmlns:a16="http://schemas.microsoft.com/office/drawing/2014/main" id="{AFE56023-4AE2-4C32-A116-765DC2DB54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18900" y="6381748"/>
            <a:ext cx="557784" cy="365125"/>
          </a:xfrm>
          <a:prstGeom prst="rect">
            <a:avLst/>
          </a:prstGeom>
        </p:spPr>
        <p:txBody>
          <a:bodyPr/>
          <a:lstStyle>
            <a:lvl1pPr algn="ctr">
              <a:lnSpc>
                <a:spcPct val="150000"/>
              </a:lnSpc>
              <a:defRPr sz="1250"/>
            </a:lvl1pPr>
          </a:lstStyle>
          <a:p>
            <a:fld id="{55A188FA-AAFE-4713-8BE1-64CAD04AEEC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91393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Tijdelijke aanduiding voor afbeelding 57">
            <a:extLst>
              <a:ext uri="{FF2B5EF4-FFF2-40B4-BE49-F238E27FC236}">
                <a16:creationId xmlns:a16="http://schemas.microsoft.com/office/drawing/2014/main" id="{4F584E51-758C-4BD4-9DFB-B5E1885C616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603738"/>
            <a:ext cx="12192000" cy="6254262"/>
          </a:xfrm>
          <a:custGeom>
            <a:avLst/>
            <a:gdLst>
              <a:gd name="connsiteX0" fmla="*/ 0 w 12192000"/>
              <a:gd name="connsiteY0" fmla="*/ 0 h 6254262"/>
              <a:gd name="connsiteX1" fmla="*/ 4320381 w 12192000"/>
              <a:gd name="connsiteY1" fmla="*/ 0 h 6254262"/>
              <a:gd name="connsiteX2" fmla="*/ 4320381 w 12192000"/>
              <a:gd name="connsiteY2" fmla="*/ 45325 h 6254262"/>
              <a:gd name="connsiteX3" fmla="*/ 4662977 w 12192000"/>
              <a:gd name="connsiteY3" fmla="*/ 388450 h 6254262"/>
              <a:gd name="connsiteX4" fmla="*/ 7535373 w 12192000"/>
              <a:gd name="connsiteY4" fmla="*/ 388450 h 6254262"/>
              <a:gd name="connsiteX5" fmla="*/ 7877969 w 12192000"/>
              <a:gd name="connsiteY5" fmla="*/ 45325 h 6254262"/>
              <a:gd name="connsiteX6" fmla="*/ 7877969 w 12192000"/>
              <a:gd name="connsiteY6" fmla="*/ 0 h 6254262"/>
              <a:gd name="connsiteX7" fmla="*/ 12192000 w 12192000"/>
              <a:gd name="connsiteY7" fmla="*/ 0 h 6254262"/>
              <a:gd name="connsiteX8" fmla="*/ 12192000 w 12192000"/>
              <a:gd name="connsiteY8" fmla="*/ 6254262 h 6254262"/>
              <a:gd name="connsiteX9" fmla="*/ 0 w 12192000"/>
              <a:gd name="connsiteY9" fmla="*/ 6254262 h 6254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192000" h="6254262">
                <a:moveTo>
                  <a:pt x="0" y="0"/>
                </a:moveTo>
                <a:lnTo>
                  <a:pt x="4320381" y="0"/>
                </a:lnTo>
                <a:lnTo>
                  <a:pt x="4320381" y="45325"/>
                </a:lnTo>
                <a:cubicBezTo>
                  <a:pt x="4320381" y="234797"/>
                  <a:pt x="4473713" y="388450"/>
                  <a:pt x="4662977" y="388450"/>
                </a:cubicBezTo>
                <a:lnTo>
                  <a:pt x="7535373" y="388450"/>
                </a:lnTo>
                <a:cubicBezTo>
                  <a:pt x="7724637" y="388450"/>
                  <a:pt x="7877969" y="234797"/>
                  <a:pt x="7877969" y="45325"/>
                </a:cubicBezTo>
                <a:lnTo>
                  <a:pt x="7877969" y="0"/>
                </a:lnTo>
                <a:lnTo>
                  <a:pt x="12192000" y="0"/>
                </a:lnTo>
                <a:lnTo>
                  <a:pt x="12192000" y="6254262"/>
                </a:lnTo>
                <a:lnTo>
                  <a:pt x="0" y="6254262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 wrap="square">
            <a:noAutofit/>
          </a:bodyPr>
          <a:lstStyle>
            <a:lvl1pPr marL="0" indent="0">
              <a:buNone/>
              <a:defRPr>
                <a:noFill/>
              </a:defRPr>
            </a:lvl1pPr>
          </a:lstStyle>
          <a:p>
            <a:r>
              <a:rPr lang="nl-NL" smtClean="0"/>
              <a:t>Klik op het pictogram als u een afbeelding wilt toevoegen</a:t>
            </a:r>
            <a:endParaRPr lang="nl-NL" dirty="0"/>
          </a:p>
        </p:txBody>
      </p:sp>
      <p:grpSp>
        <p:nvGrpSpPr>
          <p:cNvPr id="3" name="Group 4">
            <a:extLst>
              <a:ext uri="{FF2B5EF4-FFF2-40B4-BE49-F238E27FC236}">
                <a16:creationId xmlns:a16="http://schemas.microsoft.com/office/drawing/2014/main" id="{57D810CC-D12D-42C3-B7D9-35C135FD387E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4313238" y="0"/>
            <a:ext cx="3562350" cy="992188"/>
            <a:chOff x="2717" y="0"/>
            <a:chExt cx="2244" cy="625"/>
          </a:xfrm>
        </p:grpSpPr>
        <p:sp>
          <p:nvSpPr>
            <p:cNvPr id="4" name="AutoShape 3">
              <a:extLst>
                <a:ext uri="{FF2B5EF4-FFF2-40B4-BE49-F238E27FC236}">
                  <a16:creationId xmlns:a16="http://schemas.microsoft.com/office/drawing/2014/main" id="{2737CA9E-E612-4AA1-9570-829E345C9ABE}"/>
                </a:ext>
              </a:extLst>
            </p:cNvPr>
            <p:cNvSpPr>
              <a:spLocks noChangeAspect="1" noChangeArrowheads="1" noTextEdit="1"/>
            </p:cNvSpPr>
            <p:nvPr userDrawn="1"/>
          </p:nvSpPr>
          <p:spPr bwMode="auto">
            <a:xfrm>
              <a:off x="2717" y="0"/>
              <a:ext cx="2244" cy="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ACDD742B-8E4A-4257-B04A-3C54C15AF28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717" y="4"/>
              <a:ext cx="2241" cy="617"/>
            </a:xfrm>
            <a:custGeom>
              <a:avLst/>
              <a:gdLst>
                <a:gd name="T0" fmla="*/ 0 w 9343"/>
                <a:gd name="T1" fmla="*/ 0 h 3048"/>
                <a:gd name="T2" fmla="*/ 0 w 9343"/>
                <a:gd name="T3" fmla="*/ 2148 h 3048"/>
                <a:gd name="T4" fmla="*/ 900 w 9343"/>
                <a:gd name="T5" fmla="*/ 3048 h 3048"/>
                <a:gd name="T6" fmla="*/ 8443 w 9343"/>
                <a:gd name="T7" fmla="*/ 3048 h 3048"/>
                <a:gd name="T8" fmla="*/ 9343 w 9343"/>
                <a:gd name="T9" fmla="*/ 2148 h 3048"/>
                <a:gd name="T10" fmla="*/ 9343 w 9343"/>
                <a:gd name="T11" fmla="*/ 0 h 3048"/>
                <a:gd name="T12" fmla="*/ 0 w 9343"/>
                <a:gd name="T13" fmla="*/ 0 h 3048"/>
                <a:gd name="connsiteX0" fmla="*/ 0 w 10000"/>
                <a:gd name="connsiteY0" fmla="*/ 1414 h 10000"/>
                <a:gd name="connsiteX1" fmla="*/ 0 w 10000"/>
                <a:gd name="connsiteY1" fmla="*/ 7047 h 10000"/>
                <a:gd name="connsiteX2" fmla="*/ 963 w 10000"/>
                <a:gd name="connsiteY2" fmla="*/ 10000 h 10000"/>
                <a:gd name="connsiteX3" fmla="*/ 9037 w 10000"/>
                <a:gd name="connsiteY3" fmla="*/ 10000 h 10000"/>
                <a:gd name="connsiteX4" fmla="*/ 10000 w 10000"/>
                <a:gd name="connsiteY4" fmla="*/ 7047 h 10000"/>
                <a:gd name="connsiteX5" fmla="*/ 10000 w 10000"/>
                <a:gd name="connsiteY5" fmla="*/ 0 h 10000"/>
                <a:gd name="connsiteX6" fmla="*/ 0 w 10000"/>
                <a:gd name="connsiteY6" fmla="*/ 1414 h 10000"/>
                <a:gd name="connsiteX0" fmla="*/ 0 w 10000"/>
                <a:gd name="connsiteY0" fmla="*/ 0 h 8586"/>
                <a:gd name="connsiteX1" fmla="*/ 0 w 10000"/>
                <a:gd name="connsiteY1" fmla="*/ 5633 h 8586"/>
                <a:gd name="connsiteX2" fmla="*/ 963 w 10000"/>
                <a:gd name="connsiteY2" fmla="*/ 8586 h 8586"/>
                <a:gd name="connsiteX3" fmla="*/ 9037 w 10000"/>
                <a:gd name="connsiteY3" fmla="*/ 8586 h 8586"/>
                <a:gd name="connsiteX4" fmla="*/ 10000 w 10000"/>
                <a:gd name="connsiteY4" fmla="*/ 5633 h 8586"/>
                <a:gd name="connsiteX5" fmla="*/ 10000 w 10000"/>
                <a:gd name="connsiteY5" fmla="*/ 158 h 8586"/>
                <a:gd name="connsiteX6" fmla="*/ 0 w 10000"/>
                <a:gd name="connsiteY6" fmla="*/ 0 h 8586"/>
                <a:gd name="connsiteX0" fmla="*/ 0 w 10000"/>
                <a:gd name="connsiteY0" fmla="*/ 0 h 9817"/>
                <a:gd name="connsiteX1" fmla="*/ 0 w 10000"/>
                <a:gd name="connsiteY1" fmla="*/ 6378 h 9817"/>
                <a:gd name="connsiteX2" fmla="*/ 963 w 10000"/>
                <a:gd name="connsiteY2" fmla="*/ 9817 h 9817"/>
                <a:gd name="connsiteX3" fmla="*/ 9037 w 10000"/>
                <a:gd name="connsiteY3" fmla="*/ 9817 h 9817"/>
                <a:gd name="connsiteX4" fmla="*/ 10000 w 10000"/>
                <a:gd name="connsiteY4" fmla="*/ 6378 h 9817"/>
                <a:gd name="connsiteX5" fmla="*/ 10000 w 10000"/>
                <a:gd name="connsiteY5" fmla="*/ 1 h 9817"/>
                <a:gd name="connsiteX6" fmla="*/ 0 w 10000"/>
                <a:gd name="connsiteY6" fmla="*/ 0 h 98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000" h="9817">
                  <a:moveTo>
                    <a:pt x="0" y="0"/>
                  </a:moveTo>
                  <a:lnTo>
                    <a:pt x="0" y="6378"/>
                  </a:lnTo>
                  <a:cubicBezTo>
                    <a:pt x="0" y="8277"/>
                    <a:pt x="431" y="9817"/>
                    <a:pt x="963" y="9817"/>
                  </a:cubicBezTo>
                  <a:lnTo>
                    <a:pt x="9037" y="9817"/>
                  </a:lnTo>
                  <a:cubicBezTo>
                    <a:pt x="9569" y="9817"/>
                    <a:pt x="10000" y="8277"/>
                    <a:pt x="10000" y="6378"/>
                  </a:cubicBezTo>
                  <a:lnTo>
                    <a:pt x="10000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BA86875-3115-4A25-9198-5BAE91ED9410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272" y="250"/>
              <a:ext cx="101" cy="132"/>
            </a:xfrm>
            <a:custGeom>
              <a:avLst/>
              <a:gdLst>
                <a:gd name="T0" fmla="*/ 352 w 423"/>
                <a:gd name="T1" fmla="*/ 278 h 547"/>
                <a:gd name="T2" fmla="*/ 70 w 423"/>
                <a:gd name="T3" fmla="*/ 278 h 547"/>
                <a:gd name="T4" fmla="*/ 70 w 423"/>
                <a:gd name="T5" fmla="*/ 207 h 547"/>
                <a:gd name="T6" fmla="*/ 211 w 423"/>
                <a:gd name="T7" fmla="*/ 71 h 547"/>
                <a:gd name="T8" fmla="*/ 352 w 423"/>
                <a:gd name="T9" fmla="*/ 207 h 547"/>
                <a:gd name="T10" fmla="*/ 352 w 423"/>
                <a:gd name="T11" fmla="*/ 278 h 547"/>
                <a:gd name="T12" fmla="*/ 211 w 423"/>
                <a:gd name="T13" fmla="*/ 0 h 547"/>
                <a:gd name="T14" fmla="*/ 0 w 423"/>
                <a:gd name="T15" fmla="*/ 207 h 547"/>
                <a:gd name="T16" fmla="*/ 0 w 423"/>
                <a:gd name="T17" fmla="*/ 525 h 547"/>
                <a:gd name="T18" fmla="*/ 22 w 423"/>
                <a:gd name="T19" fmla="*/ 547 h 547"/>
                <a:gd name="T20" fmla="*/ 48 w 423"/>
                <a:gd name="T21" fmla="*/ 547 h 547"/>
                <a:gd name="T22" fmla="*/ 70 w 423"/>
                <a:gd name="T23" fmla="*/ 525 h 547"/>
                <a:gd name="T24" fmla="*/ 70 w 423"/>
                <a:gd name="T25" fmla="*/ 355 h 547"/>
                <a:gd name="T26" fmla="*/ 352 w 423"/>
                <a:gd name="T27" fmla="*/ 355 h 547"/>
                <a:gd name="T28" fmla="*/ 352 w 423"/>
                <a:gd name="T29" fmla="*/ 525 h 547"/>
                <a:gd name="T30" fmla="*/ 374 w 423"/>
                <a:gd name="T31" fmla="*/ 547 h 547"/>
                <a:gd name="T32" fmla="*/ 401 w 423"/>
                <a:gd name="T33" fmla="*/ 547 h 547"/>
                <a:gd name="T34" fmla="*/ 423 w 423"/>
                <a:gd name="T35" fmla="*/ 525 h 547"/>
                <a:gd name="T36" fmla="*/ 423 w 423"/>
                <a:gd name="T37" fmla="*/ 207 h 547"/>
                <a:gd name="T38" fmla="*/ 211 w 423"/>
                <a:gd name="T39" fmla="*/ 0 h 5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23" h="547">
                  <a:moveTo>
                    <a:pt x="352" y="278"/>
                  </a:moveTo>
                  <a:lnTo>
                    <a:pt x="70" y="278"/>
                  </a:lnTo>
                  <a:lnTo>
                    <a:pt x="70" y="207"/>
                  </a:lnTo>
                  <a:cubicBezTo>
                    <a:pt x="70" y="126"/>
                    <a:pt x="127" y="71"/>
                    <a:pt x="211" y="71"/>
                  </a:cubicBezTo>
                  <a:cubicBezTo>
                    <a:pt x="297" y="71"/>
                    <a:pt x="352" y="124"/>
                    <a:pt x="352" y="207"/>
                  </a:cubicBezTo>
                  <a:lnTo>
                    <a:pt x="352" y="278"/>
                  </a:lnTo>
                  <a:close/>
                  <a:moveTo>
                    <a:pt x="211" y="0"/>
                  </a:moveTo>
                  <a:cubicBezTo>
                    <a:pt x="89" y="0"/>
                    <a:pt x="0" y="87"/>
                    <a:pt x="0" y="207"/>
                  </a:cubicBezTo>
                  <a:lnTo>
                    <a:pt x="0" y="525"/>
                  </a:lnTo>
                  <a:cubicBezTo>
                    <a:pt x="0" y="537"/>
                    <a:pt x="10" y="547"/>
                    <a:pt x="22" y="547"/>
                  </a:cubicBezTo>
                  <a:lnTo>
                    <a:pt x="48" y="547"/>
                  </a:lnTo>
                  <a:cubicBezTo>
                    <a:pt x="60" y="547"/>
                    <a:pt x="70" y="537"/>
                    <a:pt x="70" y="525"/>
                  </a:cubicBezTo>
                  <a:lnTo>
                    <a:pt x="70" y="355"/>
                  </a:lnTo>
                  <a:lnTo>
                    <a:pt x="352" y="355"/>
                  </a:lnTo>
                  <a:lnTo>
                    <a:pt x="352" y="525"/>
                  </a:lnTo>
                  <a:cubicBezTo>
                    <a:pt x="352" y="537"/>
                    <a:pt x="362" y="547"/>
                    <a:pt x="374" y="547"/>
                  </a:cubicBezTo>
                  <a:lnTo>
                    <a:pt x="401" y="547"/>
                  </a:lnTo>
                  <a:cubicBezTo>
                    <a:pt x="413" y="547"/>
                    <a:pt x="423" y="537"/>
                    <a:pt x="423" y="525"/>
                  </a:cubicBezTo>
                  <a:lnTo>
                    <a:pt x="423" y="207"/>
                  </a:lnTo>
                  <a:cubicBezTo>
                    <a:pt x="423" y="85"/>
                    <a:pt x="336" y="0"/>
                    <a:pt x="211" y="0"/>
                  </a:cubicBezTo>
                  <a:close/>
                </a:path>
              </a:pathLst>
            </a:custGeom>
            <a:solidFill>
              <a:srgbClr val="0037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F287FBA4-5998-49A5-B5AC-CC8011930B6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393" y="281"/>
              <a:ext cx="138" cy="101"/>
            </a:xfrm>
            <a:custGeom>
              <a:avLst/>
              <a:gdLst>
                <a:gd name="T0" fmla="*/ 413 w 575"/>
                <a:gd name="T1" fmla="*/ 0 h 420"/>
                <a:gd name="T2" fmla="*/ 287 w 575"/>
                <a:gd name="T3" fmla="*/ 59 h 420"/>
                <a:gd name="T4" fmla="*/ 161 w 575"/>
                <a:gd name="T5" fmla="*/ 0 h 420"/>
                <a:gd name="T6" fmla="*/ 0 w 575"/>
                <a:gd name="T7" fmla="*/ 161 h 420"/>
                <a:gd name="T8" fmla="*/ 0 w 575"/>
                <a:gd name="T9" fmla="*/ 398 h 420"/>
                <a:gd name="T10" fmla="*/ 22 w 575"/>
                <a:gd name="T11" fmla="*/ 420 h 420"/>
                <a:gd name="T12" fmla="*/ 49 w 575"/>
                <a:gd name="T13" fmla="*/ 420 h 420"/>
                <a:gd name="T14" fmla="*/ 71 w 575"/>
                <a:gd name="T15" fmla="*/ 398 h 420"/>
                <a:gd name="T16" fmla="*/ 71 w 575"/>
                <a:gd name="T17" fmla="*/ 161 h 420"/>
                <a:gd name="T18" fmla="*/ 161 w 575"/>
                <a:gd name="T19" fmla="*/ 71 h 420"/>
                <a:gd name="T20" fmla="*/ 252 w 575"/>
                <a:gd name="T21" fmla="*/ 161 h 420"/>
                <a:gd name="T22" fmla="*/ 252 w 575"/>
                <a:gd name="T23" fmla="*/ 398 h 420"/>
                <a:gd name="T24" fmla="*/ 274 w 575"/>
                <a:gd name="T25" fmla="*/ 420 h 420"/>
                <a:gd name="T26" fmla="*/ 301 w 575"/>
                <a:gd name="T27" fmla="*/ 420 h 420"/>
                <a:gd name="T28" fmla="*/ 323 w 575"/>
                <a:gd name="T29" fmla="*/ 398 h 420"/>
                <a:gd name="T30" fmla="*/ 323 w 575"/>
                <a:gd name="T31" fmla="*/ 161 h 420"/>
                <a:gd name="T32" fmla="*/ 413 w 575"/>
                <a:gd name="T33" fmla="*/ 71 h 420"/>
                <a:gd name="T34" fmla="*/ 504 w 575"/>
                <a:gd name="T35" fmla="*/ 161 h 420"/>
                <a:gd name="T36" fmla="*/ 504 w 575"/>
                <a:gd name="T37" fmla="*/ 398 h 420"/>
                <a:gd name="T38" fmla="*/ 526 w 575"/>
                <a:gd name="T39" fmla="*/ 420 h 420"/>
                <a:gd name="T40" fmla="*/ 553 w 575"/>
                <a:gd name="T41" fmla="*/ 420 h 420"/>
                <a:gd name="T42" fmla="*/ 575 w 575"/>
                <a:gd name="T43" fmla="*/ 398 h 420"/>
                <a:gd name="T44" fmla="*/ 575 w 575"/>
                <a:gd name="T45" fmla="*/ 161 h 420"/>
                <a:gd name="T46" fmla="*/ 413 w 575"/>
                <a:gd name="T47" fmla="*/ 0 h 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575" h="420">
                  <a:moveTo>
                    <a:pt x="413" y="0"/>
                  </a:moveTo>
                  <a:cubicBezTo>
                    <a:pt x="361" y="0"/>
                    <a:pt x="316" y="22"/>
                    <a:pt x="287" y="59"/>
                  </a:cubicBezTo>
                  <a:cubicBezTo>
                    <a:pt x="258" y="22"/>
                    <a:pt x="213" y="0"/>
                    <a:pt x="161" y="0"/>
                  </a:cubicBezTo>
                  <a:cubicBezTo>
                    <a:pt x="69" y="0"/>
                    <a:pt x="0" y="69"/>
                    <a:pt x="0" y="161"/>
                  </a:cubicBezTo>
                  <a:lnTo>
                    <a:pt x="0" y="398"/>
                  </a:lnTo>
                  <a:cubicBezTo>
                    <a:pt x="0" y="410"/>
                    <a:pt x="10" y="420"/>
                    <a:pt x="22" y="420"/>
                  </a:cubicBezTo>
                  <a:lnTo>
                    <a:pt x="49" y="420"/>
                  </a:lnTo>
                  <a:cubicBezTo>
                    <a:pt x="61" y="420"/>
                    <a:pt x="71" y="410"/>
                    <a:pt x="71" y="398"/>
                  </a:cubicBezTo>
                  <a:lnTo>
                    <a:pt x="71" y="161"/>
                  </a:lnTo>
                  <a:cubicBezTo>
                    <a:pt x="71" y="108"/>
                    <a:pt x="108" y="71"/>
                    <a:pt x="161" y="71"/>
                  </a:cubicBezTo>
                  <a:cubicBezTo>
                    <a:pt x="215" y="71"/>
                    <a:pt x="252" y="108"/>
                    <a:pt x="252" y="161"/>
                  </a:cubicBezTo>
                  <a:lnTo>
                    <a:pt x="252" y="398"/>
                  </a:lnTo>
                  <a:cubicBezTo>
                    <a:pt x="252" y="410"/>
                    <a:pt x="262" y="420"/>
                    <a:pt x="274" y="420"/>
                  </a:cubicBezTo>
                  <a:lnTo>
                    <a:pt x="301" y="420"/>
                  </a:lnTo>
                  <a:cubicBezTo>
                    <a:pt x="313" y="420"/>
                    <a:pt x="323" y="410"/>
                    <a:pt x="323" y="398"/>
                  </a:cubicBezTo>
                  <a:lnTo>
                    <a:pt x="323" y="161"/>
                  </a:lnTo>
                  <a:cubicBezTo>
                    <a:pt x="323" y="108"/>
                    <a:pt x="360" y="71"/>
                    <a:pt x="413" y="71"/>
                  </a:cubicBezTo>
                  <a:cubicBezTo>
                    <a:pt x="467" y="71"/>
                    <a:pt x="504" y="108"/>
                    <a:pt x="504" y="161"/>
                  </a:cubicBezTo>
                  <a:lnTo>
                    <a:pt x="504" y="398"/>
                  </a:lnTo>
                  <a:cubicBezTo>
                    <a:pt x="504" y="410"/>
                    <a:pt x="514" y="420"/>
                    <a:pt x="526" y="420"/>
                  </a:cubicBezTo>
                  <a:lnTo>
                    <a:pt x="553" y="420"/>
                  </a:lnTo>
                  <a:cubicBezTo>
                    <a:pt x="565" y="420"/>
                    <a:pt x="575" y="410"/>
                    <a:pt x="575" y="398"/>
                  </a:cubicBezTo>
                  <a:lnTo>
                    <a:pt x="575" y="161"/>
                  </a:lnTo>
                  <a:cubicBezTo>
                    <a:pt x="575" y="68"/>
                    <a:pt x="507" y="0"/>
                    <a:pt x="413" y="0"/>
                  </a:cubicBezTo>
                  <a:close/>
                </a:path>
              </a:pathLst>
            </a:custGeom>
            <a:solidFill>
              <a:srgbClr val="0037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DFDDB77F-3797-43DA-9397-1C8044A4A56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547" y="281"/>
              <a:ext cx="87" cy="102"/>
            </a:xfrm>
            <a:custGeom>
              <a:avLst/>
              <a:gdLst>
                <a:gd name="T0" fmla="*/ 192 w 362"/>
                <a:gd name="T1" fmla="*/ 167 h 428"/>
                <a:gd name="T2" fmla="*/ 91 w 362"/>
                <a:gd name="T3" fmla="*/ 121 h 428"/>
                <a:gd name="T4" fmla="*/ 102 w 362"/>
                <a:gd name="T5" fmla="*/ 94 h 428"/>
                <a:gd name="T6" fmla="*/ 181 w 362"/>
                <a:gd name="T7" fmla="*/ 69 h 428"/>
                <a:gd name="T8" fmla="*/ 283 w 362"/>
                <a:gd name="T9" fmla="*/ 131 h 428"/>
                <a:gd name="T10" fmla="*/ 304 w 362"/>
                <a:gd name="T11" fmla="*/ 146 h 428"/>
                <a:gd name="T12" fmla="*/ 331 w 362"/>
                <a:gd name="T13" fmla="*/ 146 h 428"/>
                <a:gd name="T14" fmla="*/ 348 w 362"/>
                <a:gd name="T15" fmla="*/ 138 h 428"/>
                <a:gd name="T16" fmla="*/ 352 w 362"/>
                <a:gd name="T17" fmla="*/ 119 h 428"/>
                <a:gd name="T18" fmla="*/ 181 w 362"/>
                <a:gd name="T19" fmla="*/ 0 h 428"/>
                <a:gd name="T20" fmla="*/ 20 w 362"/>
                <a:gd name="T21" fmla="*/ 122 h 428"/>
                <a:gd name="T22" fmla="*/ 182 w 362"/>
                <a:gd name="T23" fmla="*/ 236 h 428"/>
                <a:gd name="T24" fmla="*/ 290 w 362"/>
                <a:gd name="T25" fmla="*/ 296 h 428"/>
                <a:gd name="T26" fmla="*/ 279 w 362"/>
                <a:gd name="T27" fmla="*/ 330 h 428"/>
                <a:gd name="T28" fmla="*/ 192 w 362"/>
                <a:gd name="T29" fmla="*/ 360 h 428"/>
                <a:gd name="T30" fmla="*/ 70 w 362"/>
                <a:gd name="T31" fmla="*/ 286 h 428"/>
                <a:gd name="T32" fmla="*/ 49 w 362"/>
                <a:gd name="T33" fmla="*/ 269 h 428"/>
                <a:gd name="T34" fmla="*/ 23 w 362"/>
                <a:gd name="T35" fmla="*/ 269 h 428"/>
                <a:gd name="T36" fmla="*/ 6 w 362"/>
                <a:gd name="T37" fmla="*/ 277 h 428"/>
                <a:gd name="T38" fmla="*/ 1 w 362"/>
                <a:gd name="T39" fmla="*/ 295 h 428"/>
                <a:gd name="T40" fmla="*/ 193 w 362"/>
                <a:gd name="T41" fmla="*/ 428 h 428"/>
                <a:gd name="T42" fmla="*/ 330 w 362"/>
                <a:gd name="T43" fmla="*/ 379 h 428"/>
                <a:gd name="T44" fmla="*/ 361 w 362"/>
                <a:gd name="T45" fmla="*/ 293 h 428"/>
                <a:gd name="T46" fmla="*/ 361 w 362"/>
                <a:gd name="T47" fmla="*/ 293 h 428"/>
                <a:gd name="T48" fmla="*/ 192 w 362"/>
                <a:gd name="T49" fmla="*/ 167 h 4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62" h="428">
                  <a:moveTo>
                    <a:pt x="192" y="167"/>
                  </a:moveTo>
                  <a:cubicBezTo>
                    <a:pt x="107" y="155"/>
                    <a:pt x="91" y="142"/>
                    <a:pt x="91" y="121"/>
                  </a:cubicBezTo>
                  <a:cubicBezTo>
                    <a:pt x="91" y="111"/>
                    <a:pt x="95" y="102"/>
                    <a:pt x="102" y="94"/>
                  </a:cubicBezTo>
                  <a:cubicBezTo>
                    <a:pt x="118" y="78"/>
                    <a:pt x="148" y="69"/>
                    <a:pt x="181" y="69"/>
                  </a:cubicBezTo>
                  <a:cubicBezTo>
                    <a:pt x="219" y="69"/>
                    <a:pt x="267" y="80"/>
                    <a:pt x="283" y="131"/>
                  </a:cubicBezTo>
                  <a:cubicBezTo>
                    <a:pt x="286" y="140"/>
                    <a:pt x="294" y="146"/>
                    <a:pt x="304" y="146"/>
                  </a:cubicBezTo>
                  <a:lnTo>
                    <a:pt x="331" y="146"/>
                  </a:lnTo>
                  <a:cubicBezTo>
                    <a:pt x="338" y="146"/>
                    <a:pt x="344" y="143"/>
                    <a:pt x="348" y="138"/>
                  </a:cubicBezTo>
                  <a:cubicBezTo>
                    <a:pt x="352" y="133"/>
                    <a:pt x="354" y="126"/>
                    <a:pt x="352" y="119"/>
                  </a:cubicBezTo>
                  <a:cubicBezTo>
                    <a:pt x="334" y="44"/>
                    <a:pt x="272" y="0"/>
                    <a:pt x="181" y="0"/>
                  </a:cubicBezTo>
                  <a:cubicBezTo>
                    <a:pt x="75" y="0"/>
                    <a:pt x="20" y="61"/>
                    <a:pt x="20" y="122"/>
                  </a:cubicBezTo>
                  <a:cubicBezTo>
                    <a:pt x="22" y="213"/>
                    <a:pt x="117" y="226"/>
                    <a:pt x="182" y="236"/>
                  </a:cubicBezTo>
                  <a:cubicBezTo>
                    <a:pt x="281" y="250"/>
                    <a:pt x="290" y="274"/>
                    <a:pt x="290" y="296"/>
                  </a:cubicBezTo>
                  <a:cubicBezTo>
                    <a:pt x="291" y="309"/>
                    <a:pt x="287" y="321"/>
                    <a:pt x="279" y="330"/>
                  </a:cubicBezTo>
                  <a:cubicBezTo>
                    <a:pt x="261" y="348"/>
                    <a:pt x="228" y="360"/>
                    <a:pt x="192" y="360"/>
                  </a:cubicBezTo>
                  <a:cubicBezTo>
                    <a:pt x="153" y="360"/>
                    <a:pt x="84" y="350"/>
                    <a:pt x="70" y="286"/>
                  </a:cubicBezTo>
                  <a:cubicBezTo>
                    <a:pt x="68" y="276"/>
                    <a:pt x="59" y="269"/>
                    <a:pt x="49" y="269"/>
                  </a:cubicBezTo>
                  <a:lnTo>
                    <a:pt x="23" y="269"/>
                  </a:lnTo>
                  <a:cubicBezTo>
                    <a:pt x="16" y="269"/>
                    <a:pt x="10" y="272"/>
                    <a:pt x="6" y="277"/>
                  </a:cubicBezTo>
                  <a:cubicBezTo>
                    <a:pt x="2" y="282"/>
                    <a:pt x="0" y="288"/>
                    <a:pt x="1" y="295"/>
                  </a:cubicBezTo>
                  <a:cubicBezTo>
                    <a:pt x="15" y="378"/>
                    <a:pt x="86" y="428"/>
                    <a:pt x="193" y="428"/>
                  </a:cubicBezTo>
                  <a:cubicBezTo>
                    <a:pt x="250" y="428"/>
                    <a:pt x="299" y="411"/>
                    <a:pt x="330" y="379"/>
                  </a:cubicBezTo>
                  <a:cubicBezTo>
                    <a:pt x="351" y="357"/>
                    <a:pt x="362" y="326"/>
                    <a:pt x="361" y="293"/>
                  </a:cubicBezTo>
                  <a:cubicBezTo>
                    <a:pt x="361" y="293"/>
                    <a:pt x="361" y="293"/>
                    <a:pt x="361" y="293"/>
                  </a:cubicBezTo>
                  <a:cubicBezTo>
                    <a:pt x="356" y="191"/>
                    <a:pt x="246" y="175"/>
                    <a:pt x="192" y="167"/>
                  </a:cubicBezTo>
                  <a:close/>
                </a:path>
              </a:pathLst>
            </a:custGeom>
            <a:solidFill>
              <a:srgbClr val="0037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6FA9B607-DF78-4B49-8082-91AEB8B8B42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641" y="264"/>
              <a:ext cx="53" cy="118"/>
            </a:xfrm>
            <a:custGeom>
              <a:avLst/>
              <a:gdLst>
                <a:gd name="T0" fmla="*/ 197 w 219"/>
                <a:gd name="T1" fmla="*/ 148 h 489"/>
                <a:gd name="T2" fmla="*/ 219 w 219"/>
                <a:gd name="T3" fmla="*/ 127 h 489"/>
                <a:gd name="T4" fmla="*/ 219 w 219"/>
                <a:gd name="T5" fmla="*/ 100 h 489"/>
                <a:gd name="T6" fmla="*/ 197 w 219"/>
                <a:gd name="T7" fmla="*/ 78 h 489"/>
                <a:gd name="T8" fmla="*/ 120 w 219"/>
                <a:gd name="T9" fmla="*/ 78 h 489"/>
                <a:gd name="T10" fmla="*/ 120 w 219"/>
                <a:gd name="T11" fmla="*/ 22 h 489"/>
                <a:gd name="T12" fmla="*/ 98 w 219"/>
                <a:gd name="T13" fmla="*/ 0 h 489"/>
                <a:gd name="T14" fmla="*/ 72 w 219"/>
                <a:gd name="T15" fmla="*/ 0 h 489"/>
                <a:gd name="T16" fmla="*/ 50 w 219"/>
                <a:gd name="T17" fmla="*/ 22 h 489"/>
                <a:gd name="T18" fmla="*/ 50 w 219"/>
                <a:gd name="T19" fmla="*/ 78 h 489"/>
                <a:gd name="T20" fmla="*/ 22 w 219"/>
                <a:gd name="T21" fmla="*/ 78 h 489"/>
                <a:gd name="T22" fmla="*/ 0 w 219"/>
                <a:gd name="T23" fmla="*/ 100 h 489"/>
                <a:gd name="T24" fmla="*/ 0 w 219"/>
                <a:gd name="T25" fmla="*/ 127 h 489"/>
                <a:gd name="T26" fmla="*/ 22 w 219"/>
                <a:gd name="T27" fmla="*/ 148 h 489"/>
                <a:gd name="T28" fmla="*/ 50 w 219"/>
                <a:gd name="T29" fmla="*/ 148 h 489"/>
                <a:gd name="T30" fmla="*/ 50 w 219"/>
                <a:gd name="T31" fmla="*/ 340 h 489"/>
                <a:gd name="T32" fmla="*/ 94 w 219"/>
                <a:gd name="T33" fmla="*/ 457 h 489"/>
                <a:gd name="T34" fmla="*/ 183 w 219"/>
                <a:gd name="T35" fmla="*/ 489 h 489"/>
                <a:gd name="T36" fmla="*/ 199 w 219"/>
                <a:gd name="T37" fmla="*/ 489 h 489"/>
                <a:gd name="T38" fmla="*/ 219 w 219"/>
                <a:gd name="T39" fmla="*/ 467 h 489"/>
                <a:gd name="T40" fmla="*/ 219 w 219"/>
                <a:gd name="T41" fmla="*/ 443 h 489"/>
                <a:gd name="T42" fmla="*/ 212 w 219"/>
                <a:gd name="T43" fmla="*/ 427 h 489"/>
                <a:gd name="T44" fmla="*/ 196 w 219"/>
                <a:gd name="T45" fmla="*/ 421 h 489"/>
                <a:gd name="T46" fmla="*/ 141 w 219"/>
                <a:gd name="T47" fmla="*/ 404 h 489"/>
                <a:gd name="T48" fmla="*/ 120 w 219"/>
                <a:gd name="T49" fmla="*/ 340 h 489"/>
                <a:gd name="T50" fmla="*/ 120 w 219"/>
                <a:gd name="T51" fmla="*/ 148 h 489"/>
                <a:gd name="T52" fmla="*/ 197 w 219"/>
                <a:gd name="T53" fmla="*/ 148 h 4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19" h="489">
                  <a:moveTo>
                    <a:pt x="197" y="148"/>
                  </a:moveTo>
                  <a:cubicBezTo>
                    <a:pt x="209" y="148"/>
                    <a:pt x="219" y="139"/>
                    <a:pt x="219" y="127"/>
                  </a:cubicBezTo>
                  <a:lnTo>
                    <a:pt x="219" y="100"/>
                  </a:lnTo>
                  <a:cubicBezTo>
                    <a:pt x="219" y="88"/>
                    <a:pt x="209" y="78"/>
                    <a:pt x="197" y="78"/>
                  </a:cubicBezTo>
                  <a:lnTo>
                    <a:pt x="120" y="78"/>
                  </a:lnTo>
                  <a:lnTo>
                    <a:pt x="120" y="22"/>
                  </a:lnTo>
                  <a:cubicBezTo>
                    <a:pt x="120" y="10"/>
                    <a:pt x="110" y="0"/>
                    <a:pt x="98" y="0"/>
                  </a:cubicBezTo>
                  <a:lnTo>
                    <a:pt x="72" y="0"/>
                  </a:lnTo>
                  <a:cubicBezTo>
                    <a:pt x="59" y="0"/>
                    <a:pt x="50" y="10"/>
                    <a:pt x="50" y="22"/>
                  </a:cubicBezTo>
                  <a:lnTo>
                    <a:pt x="50" y="78"/>
                  </a:lnTo>
                  <a:lnTo>
                    <a:pt x="22" y="78"/>
                  </a:lnTo>
                  <a:cubicBezTo>
                    <a:pt x="10" y="78"/>
                    <a:pt x="0" y="88"/>
                    <a:pt x="0" y="100"/>
                  </a:cubicBezTo>
                  <a:lnTo>
                    <a:pt x="0" y="127"/>
                  </a:lnTo>
                  <a:cubicBezTo>
                    <a:pt x="0" y="139"/>
                    <a:pt x="10" y="148"/>
                    <a:pt x="22" y="148"/>
                  </a:cubicBezTo>
                  <a:lnTo>
                    <a:pt x="50" y="148"/>
                  </a:lnTo>
                  <a:lnTo>
                    <a:pt x="50" y="340"/>
                  </a:lnTo>
                  <a:cubicBezTo>
                    <a:pt x="50" y="390"/>
                    <a:pt x="65" y="431"/>
                    <a:pt x="94" y="457"/>
                  </a:cubicBezTo>
                  <a:cubicBezTo>
                    <a:pt x="117" y="478"/>
                    <a:pt x="148" y="489"/>
                    <a:pt x="183" y="489"/>
                  </a:cubicBezTo>
                  <a:cubicBezTo>
                    <a:pt x="188" y="489"/>
                    <a:pt x="193" y="489"/>
                    <a:pt x="199" y="489"/>
                  </a:cubicBezTo>
                  <a:cubicBezTo>
                    <a:pt x="210" y="488"/>
                    <a:pt x="219" y="478"/>
                    <a:pt x="219" y="467"/>
                  </a:cubicBezTo>
                  <a:lnTo>
                    <a:pt x="219" y="443"/>
                  </a:lnTo>
                  <a:cubicBezTo>
                    <a:pt x="219" y="437"/>
                    <a:pt x="216" y="431"/>
                    <a:pt x="212" y="427"/>
                  </a:cubicBezTo>
                  <a:cubicBezTo>
                    <a:pt x="208" y="423"/>
                    <a:pt x="202" y="421"/>
                    <a:pt x="196" y="421"/>
                  </a:cubicBezTo>
                  <a:cubicBezTo>
                    <a:pt x="171" y="422"/>
                    <a:pt x="153" y="416"/>
                    <a:pt x="141" y="404"/>
                  </a:cubicBezTo>
                  <a:cubicBezTo>
                    <a:pt x="123" y="388"/>
                    <a:pt x="120" y="360"/>
                    <a:pt x="120" y="340"/>
                  </a:cubicBezTo>
                  <a:lnTo>
                    <a:pt x="120" y="148"/>
                  </a:lnTo>
                  <a:lnTo>
                    <a:pt x="197" y="148"/>
                  </a:lnTo>
                  <a:close/>
                </a:path>
              </a:pathLst>
            </a:custGeom>
            <a:solidFill>
              <a:srgbClr val="0037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3" name="Freeform 10">
              <a:extLst>
                <a:ext uri="{FF2B5EF4-FFF2-40B4-BE49-F238E27FC236}">
                  <a16:creationId xmlns:a16="http://schemas.microsoft.com/office/drawing/2014/main" id="{5F144E95-8116-4C03-9EC1-47F1552174D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814" y="280"/>
              <a:ext cx="53" cy="102"/>
            </a:xfrm>
            <a:custGeom>
              <a:avLst/>
              <a:gdLst>
                <a:gd name="T0" fmla="*/ 201 w 220"/>
                <a:gd name="T1" fmla="*/ 6 h 424"/>
                <a:gd name="T2" fmla="*/ 71 w 220"/>
                <a:gd name="T3" fmla="*/ 37 h 424"/>
                <a:gd name="T4" fmla="*/ 71 w 220"/>
                <a:gd name="T5" fmla="*/ 35 h 424"/>
                <a:gd name="T6" fmla="*/ 49 w 220"/>
                <a:gd name="T7" fmla="*/ 13 h 424"/>
                <a:gd name="T8" fmla="*/ 22 w 220"/>
                <a:gd name="T9" fmla="*/ 13 h 424"/>
                <a:gd name="T10" fmla="*/ 0 w 220"/>
                <a:gd name="T11" fmla="*/ 35 h 424"/>
                <a:gd name="T12" fmla="*/ 0 w 220"/>
                <a:gd name="T13" fmla="*/ 402 h 424"/>
                <a:gd name="T14" fmla="*/ 22 w 220"/>
                <a:gd name="T15" fmla="*/ 424 h 424"/>
                <a:gd name="T16" fmla="*/ 49 w 220"/>
                <a:gd name="T17" fmla="*/ 424 h 424"/>
                <a:gd name="T18" fmla="*/ 71 w 220"/>
                <a:gd name="T19" fmla="*/ 402 h 424"/>
                <a:gd name="T20" fmla="*/ 71 w 220"/>
                <a:gd name="T21" fmla="*/ 180 h 424"/>
                <a:gd name="T22" fmla="*/ 105 w 220"/>
                <a:gd name="T23" fmla="*/ 99 h 424"/>
                <a:gd name="T24" fmla="*/ 196 w 220"/>
                <a:gd name="T25" fmla="*/ 73 h 424"/>
                <a:gd name="T26" fmla="*/ 213 w 220"/>
                <a:gd name="T27" fmla="*/ 68 h 424"/>
                <a:gd name="T28" fmla="*/ 220 w 220"/>
                <a:gd name="T29" fmla="*/ 52 h 424"/>
                <a:gd name="T30" fmla="*/ 220 w 220"/>
                <a:gd name="T31" fmla="*/ 27 h 424"/>
                <a:gd name="T32" fmla="*/ 201 w 220"/>
                <a:gd name="T33" fmla="*/ 6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20" h="424">
                  <a:moveTo>
                    <a:pt x="201" y="6"/>
                  </a:moveTo>
                  <a:cubicBezTo>
                    <a:pt x="152" y="0"/>
                    <a:pt x="107" y="11"/>
                    <a:pt x="71" y="37"/>
                  </a:cubicBezTo>
                  <a:lnTo>
                    <a:pt x="71" y="35"/>
                  </a:lnTo>
                  <a:cubicBezTo>
                    <a:pt x="71" y="23"/>
                    <a:pt x="61" y="13"/>
                    <a:pt x="49" y="13"/>
                  </a:cubicBezTo>
                  <a:lnTo>
                    <a:pt x="22" y="13"/>
                  </a:lnTo>
                  <a:cubicBezTo>
                    <a:pt x="10" y="13"/>
                    <a:pt x="0" y="23"/>
                    <a:pt x="0" y="35"/>
                  </a:cubicBezTo>
                  <a:lnTo>
                    <a:pt x="0" y="402"/>
                  </a:lnTo>
                  <a:cubicBezTo>
                    <a:pt x="0" y="414"/>
                    <a:pt x="10" y="424"/>
                    <a:pt x="22" y="424"/>
                  </a:cubicBezTo>
                  <a:lnTo>
                    <a:pt x="49" y="424"/>
                  </a:lnTo>
                  <a:cubicBezTo>
                    <a:pt x="61" y="424"/>
                    <a:pt x="71" y="414"/>
                    <a:pt x="71" y="402"/>
                  </a:cubicBezTo>
                  <a:lnTo>
                    <a:pt x="71" y="180"/>
                  </a:lnTo>
                  <a:cubicBezTo>
                    <a:pt x="71" y="148"/>
                    <a:pt x="83" y="118"/>
                    <a:pt x="105" y="99"/>
                  </a:cubicBezTo>
                  <a:cubicBezTo>
                    <a:pt x="125" y="79"/>
                    <a:pt x="158" y="70"/>
                    <a:pt x="196" y="73"/>
                  </a:cubicBezTo>
                  <a:cubicBezTo>
                    <a:pt x="202" y="74"/>
                    <a:pt x="208" y="72"/>
                    <a:pt x="213" y="68"/>
                  </a:cubicBezTo>
                  <a:cubicBezTo>
                    <a:pt x="217" y="64"/>
                    <a:pt x="220" y="58"/>
                    <a:pt x="220" y="52"/>
                  </a:cubicBezTo>
                  <a:lnTo>
                    <a:pt x="220" y="27"/>
                  </a:lnTo>
                  <a:cubicBezTo>
                    <a:pt x="220" y="16"/>
                    <a:pt x="212" y="7"/>
                    <a:pt x="201" y="6"/>
                  </a:cubicBezTo>
                  <a:close/>
                </a:path>
              </a:pathLst>
            </a:custGeom>
            <a:solidFill>
              <a:srgbClr val="0037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4" name="Freeform 11">
              <a:extLst>
                <a:ext uri="{FF2B5EF4-FFF2-40B4-BE49-F238E27FC236}">
                  <a16:creationId xmlns:a16="http://schemas.microsoft.com/office/drawing/2014/main" id="{4F5FB01F-6873-42C9-91DB-3652564416D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096" y="281"/>
              <a:ext cx="138" cy="101"/>
            </a:xfrm>
            <a:custGeom>
              <a:avLst/>
              <a:gdLst>
                <a:gd name="T0" fmla="*/ 414 w 575"/>
                <a:gd name="T1" fmla="*/ 0 h 420"/>
                <a:gd name="T2" fmla="*/ 288 w 575"/>
                <a:gd name="T3" fmla="*/ 59 h 420"/>
                <a:gd name="T4" fmla="*/ 162 w 575"/>
                <a:gd name="T5" fmla="*/ 0 h 420"/>
                <a:gd name="T6" fmla="*/ 0 w 575"/>
                <a:gd name="T7" fmla="*/ 161 h 420"/>
                <a:gd name="T8" fmla="*/ 0 w 575"/>
                <a:gd name="T9" fmla="*/ 398 h 420"/>
                <a:gd name="T10" fmla="*/ 22 w 575"/>
                <a:gd name="T11" fmla="*/ 420 h 420"/>
                <a:gd name="T12" fmla="*/ 49 w 575"/>
                <a:gd name="T13" fmla="*/ 420 h 420"/>
                <a:gd name="T14" fmla="*/ 71 w 575"/>
                <a:gd name="T15" fmla="*/ 398 h 420"/>
                <a:gd name="T16" fmla="*/ 71 w 575"/>
                <a:gd name="T17" fmla="*/ 161 h 420"/>
                <a:gd name="T18" fmla="*/ 162 w 575"/>
                <a:gd name="T19" fmla="*/ 71 h 420"/>
                <a:gd name="T20" fmla="*/ 253 w 575"/>
                <a:gd name="T21" fmla="*/ 161 h 420"/>
                <a:gd name="T22" fmla="*/ 253 w 575"/>
                <a:gd name="T23" fmla="*/ 398 h 420"/>
                <a:gd name="T24" fmla="*/ 275 w 575"/>
                <a:gd name="T25" fmla="*/ 420 h 420"/>
                <a:gd name="T26" fmla="*/ 301 w 575"/>
                <a:gd name="T27" fmla="*/ 420 h 420"/>
                <a:gd name="T28" fmla="*/ 323 w 575"/>
                <a:gd name="T29" fmla="*/ 398 h 420"/>
                <a:gd name="T30" fmla="*/ 323 w 575"/>
                <a:gd name="T31" fmla="*/ 161 h 420"/>
                <a:gd name="T32" fmla="*/ 414 w 575"/>
                <a:gd name="T33" fmla="*/ 71 h 420"/>
                <a:gd name="T34" fmla="*/ 505 w 575"/>
                <a:gd name="T35" fmla="*/ 161 h 420"/>
                <a:gd name="T36" fmla="*/ 505 w 575"/>
                <a:gd name="T37" fmla="*/ 398 h 420"/>
                <a:gd name="T38" fmla="*/ 527 w 575"/>
                <a:gd name="T39" fmla="*/ 420 h 420"/>
                <a:gd name="T40" fmla="*/ 553 w 575"/>
                <a:gd name="T41" fmla="*/ 420 h 420"/>
                <a:gd name="T42" fmla="*/ 575 w 575"/>
                <a:gd name="T43" fmla="*/ 398 h 420"/>
                <a:gd name="T44" fmla="*/ 575 w 575"/>
                <a:gd name="T45" fmla="*/ 161 h 420"/>
                <a:gd name="T46" fmla="*/ 414 w 575"/>
                <a:gd name="T47" fmla="*/ 0 h 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575" h="420">
                  <a:moveTo>
                    <a:pt x="414" y="0"/>
                  </a:moveTo>
                  <a:cubicBezTo>
                    <a:pt x="361" y="0"/>
                    <a:pt x="317" y="22"/>
                    <a:pt x="288" y="59"/>
                  </a:cubicBezTo>
                  <a:cubicBezTo>
                    <a:pt x="259" y="22"/>
                    <a:pt x="213" y="0"/>
                    <a:pt x="162" y="0"/>
                  </a:cubicBezTo>
                  <a:cubicBezTo>
                    <a:pt x="69" y="0"/>
                    <a:pt x="0" y="69"/>
                    <a:pt x="0" y="161"/>
                  </a:cubicBezTo>
                  <a:lnTo>
                    <a:pt x="0" y="398"/>
                  </a:lnTo>
                  <a:cubicBezTo>
                    <a:pt x="0" y="410"/>
                    <a:pt x="10" y="420"/>
                    <a:pt x="22" y="420"/>
                  </a:cubicBezTo>
                  <a:lnTo>
                    <a:pt x="49" y="420"/>
                  </a:lnTo>
                  <a:cubicBezTo>
                    <a:pt x="61" y="420"/>
                    <a:pt x="71" y="410"/>
                    <a:pt x="71" y="398"/>
                  </a:cubicBezTo>
                  <a:lnTo>
                    <a:pt x="71" y="161"/>
                  </a:lnTo>
                  <a:cubicBezTo>
                    <a:pt x="71" y="108"/>
                    <a:pt x="108" y="71"/>
                    <a:pt x="162" y="71"/>
                  </a:cubicBezTo>
                  <a:cubicBezTo>
                    <a:pt x="215" y="71"/>
                    <a:pt x="253" y="108"/>
                    <a:pt x="253" y="161"/>
                  </a:cubicBezTo>
                  <a:lnTo>
                    <a:pt x="253" y="398"/>
                  </a:lnTo>
                  <a:cubicBezTo>
                    <a:pt x="253" y="410"/>
                    <a:pt x="263" y="420"/>
                    <a:pt x="275" y="420"/>
                  </a:cubicBezTo>
                  <a:lnTo>
                    <a:pt x="301" y="420"/>
                  </a:lnTo>
                  <a:cubicBezTo>
                    <a:pt x="313" y="420"/>
                    <a:pt x="323" y="410"/>
                    <a:pt x="323" y="398"/>
                  </a:cubicBezTo>
                  <a:lnTo>
                    <a:pt x="323" y="161"/>
                  </a:lnTo>
                  <a:cubicBezTo>
                    <a:pt x="323" y="108"/>
                    <a:pt x="360" y="71"/>
                    <a:pt x="414" y="71"/>
                  </a:cubicBezTo>
                  <a:cubicBezTo>
                    <a:pt x="467" y="71"/>
                    <a:pt x="505" y="108"/>
                    <a:pt x="505" y="161"/>
                  </a:cubicBezTo>
                  <a:lnTo>
                    <a:pt x="505" y="398"/>
                  </a:lnTo>
                  <a:cubicBezTo>
                    <a:pt x="505" y="410"/>
                    <a:pt x="515" y="420"/>
                    <a:pt x="527" y="420"/>
                  </a:cubicBezTo>
                  <a:lnTo>
                    <a:pt x="553" y="420"/>
                  </a:lnTo>
                  <a:cubicBezTo>
                    <a:pt x="565" y="420"/>
                    <a:pt x="575" y="410"/>
                    <a:pt x="575" y="398"/>
                  </a:cubicBezTo>
                  <a:lnTo>
                    <a:pt x="575" y="161"/>
                  </a:lnTo>
                  <a:cubicBezTo>
                    <a:pt x="575" y="68"/>
                    <a:pt x="507" y="0"/>
                    <a:pt x="414" y="0"/>
                  </a:cubicBezTo>
                  <a:close/>
                </a:path>
              </a:pathLst>
            </a:custGeom>
            <a:solidFill>
              <a:srgbClr val="0037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5" name="Freeform 12">
              <a:extLst>
                <a:ext uri="{FF2B5EF4-FFF2-40B4-BE49-F238E27FC236}">
                  <a16:creationId xmlns:a16="http://schemas.microsoft.com/office/drawing/2014/main" id="{A9EF2BA8-5570-49DB-BC10-9B08902D8D7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298" y="252"/>
              <a:ext cx="102" cy="132"/>
            </a:xfrm>
            <a:custGeom>
              <a:avLst/>
              <a:gdLst>
                <a:gd name="T0" fmla="*/ 401 w 423"/>
                <a:gd name="T1" fmla="*/ 0 h 547"/>
                <a:gd name="T2" fmla="*/ 374 w 423"/>
                <a:gd name="T3" fmla="*/ 0 h 547"/>
                <a:gd name="T4" fmla="*/ 352 w 423"/>
                <a:gd name="T5" fmla="*/ 22 h 547"/>
                <a:gd name="T6" fmla="*/ 352 w 423"/>
                <a:gd name="T7" fmla="*/ 339 h 547"/>
                <a:gd name="T8" fmla="*/ 211 w 423"/>
                <a:gd name="T9" fmla="*/ 476 h 547"/>
                <a:gd name="T10" fmla="*/ 70 w 423"/>
                <a:gd name="T11" fmla="*/ 339 h 547"/>
                <a:gd name="T12" fmla="*/ 70 w 423"/>
                <a:gd name="T13" fmla="*/ 22 h 547"/>
                <a:gd name="T14" fmla="*/ 48 w 423"/>
                <a:gd name="T15" fmla="*/ 0 h 547"/>
                <a:gd name="T16" fmla="*/ 22 w 423"/>
                <a:gd name="T17" fmla="*/ 0 h 547"/>
                <a:gd name="T18" fmla="*/ 0 w 423"/>
                <a:gd name="T19" fmla="*/ 22 h 547"/>
                <a:gd name="T20" fmla="*/ 0 w 423"/>
                <a:gd name="T21" fmla="*/ 339 h 547"/>
                <a:gd name="T22" fmla="*/ 211 w 423"/>
                <a:gd name="T23" fmla="*/ 547 h 547"/>
                <a:gd name="T24" fmla="*/ 423 w 423"/>
                <a:gd name="T25" fmla="*/ 339 h 547"/>
                <a:gd name="T26" fmla="*/ 423 w 423"/>
                <a:gd name="T27" fmla="*/ 22 h 547"/>
                <a:gd name="T28" fmla="*/ 401 w 423"/>
                <a:gd name="T29" fmla="*/ 0 h 5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23" h="547">
                  <a:moveTo>
                    <a:pt x="401" y="0"/>
                  </a:moveTo>
                  <a:lnTo>
                    <a:pt x="374" y="0"/>
                  </a:lnTo>
                  <a:cubicBezTo>
                    <a:pt x="362" y="0"/>
                    <a:pt x="352" y="10"/>
                    <a:pt x="352" y="22"/>
                  </a:cubicBezTo>
                  <a:lnTo>
                    <a:pt x="352" y="339"/>
                  </a:lnTo>
                  <a:cubicBezTo>
                    <a:pt x="352" y="422"/>
                    <a:pt x="297" y="476"/>
                    <a:pt x="211" y="476"/>
                  </a:cubicBezTo>
                  <a:cubicBezTo>
                    <a:pt x="127" y="476"/>
                    <a:pt x="70" y="421"/>
                    <a:pt x="70" y="339"/>
                  </a:cubicBezTo>
                  <a:lnTo>
                    <a:pt x="70" y="22"/>
                  </a:lnTo>
                  <a:cubicBezTo>
                    <a:pt x="70" y="10"/>
                    <a:pt x="60" y="0"/>
                    <a:pt x="48" y="0"/>
                  </a:cubicBezTo>
                  <a:lnTo>
                    <a:pt x="22" y="0"/>
                  </a:lnTo>
                  <a:cubicBezTo>
                    <a:pt x="10" y="0"/>
                    <a:pt x="0" y="10"/>
                    <a:pt x="0" y="22"/>
                  </a:cubicBezTo>
                  <a:lnTo>
                    <a:pt x="0" y="339"/>
                  </a:lnTo>
                  <a:cubicBezTo>
                    <a:pt x="0" y="460"/>
                    <a:pt x="89" y="547"/>
                    <a:pt x="211" y="547"/>
                  </a:cubicBezTo>
                  <a:cubicBezTo>
                    <a:pt x="336" y="547"/>
                    <a:pt x="423" y="462"/>
                    <a:pt x="423" y="339"/>
                  </a:cubicBezTo>
                  <a:lnTo>
                    <a:pt x="423" y="22"/>
                  </a:lnTo>
                  <a:cubicBezTo>
                    <a:pt x="423" y="10"/>
                    <a:pt x="413" y="0"/>
                    <a:pt x="401" y="0"/>
                  </a:cubicBezTo>
                  <a:close/>
                </a:path>
              </a:pathLst>
            </a:custGeom>
            <a:solidFill>
              <a:srgbClr val="0037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6" name="Freeform 13">
              <a:extLst>
                <a:ext uri="{FF2B5EF4-FFF2-40B4-BE49-F238E27FC236}">
                  <a16:creationId xmlns:a16="http://schemas.microsoft.com/office/drawing/2014/main" id="{77C1B731-107F-4346-B014-AA24EF6B95E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421" y="249"/>
              <a:ext cx="157" cy="133"/>
            </a:xfrm>
            <a:custGeom>
              <a:avLst/>
              <a:gdLst>
                <a:gd name="T0" fmla="*/ 476 w 657"/>
                <a:gd name="T1" fmla="*/ 0 h 551"/>
                <a:gd name="T2" fmla="*/ 329 w 657"/>
                <a:gd name="T3" fmla="*/ 76 h 551"/>
                <a:gd name="T4" fmla="*/ 182 w 657"/>
                <a:gd name="T5" fmla="*/ 0 h 551"/>
                <a:gd name="T6" fmla="*/ 0 w 657"/>
                <a:gd name="T7" fmla="*/ 182 h 551"/>
                <a:gd name="T8" fmla="*/ 0 w 657"/>
                <a:gd name="T9" fmla="*/ 529 h 551"/>
                <a:gd name="T10" fmla="*/ 22 w 657"/>
                <a:gd name="T11" fmla="*/ 551 h 551"/>
                <a:gd name="T12" fmla="*/ 48 w 657"/>
                <a:gd name="T13" fmla="*/ 551 h 551"/>
                <a:gd name="T14" fmla="*/ 70 w 657"/>
                <a:gd name="T15" fmla="*/ 529 h 551"/>
                <a:gd name="T16" fmla="*/ 70 w 657"/>
                <a:gd name="T17" fmla="*/ 182 h 551"/>
                <a:gd name="T18" fmla="*/ 182 w 657"/>
                <a:gd name="T19" fmla="*/ 70 h 551"/>
                <a:gd name="T20" fmla="*/ 293 w 657"/>
                <a:gd name="T21" fmla="*/ 182 h 551"/>
                <a:gd name="T22" fmla="*/ 293 w 657"/>
                <a:gd name="T23" fmla="*/ 529 h 551"/>
                <a:gd name="T24" fmla="*/ 315 w 657"/>
                <a:gd name="T25" fmla="*/ 551 h 551"/>
                <a:gd name="T26" fmla="*/ 342 w 657"/>
                <a:gd name="T27" fmla="*/ 551 h 551"/>
                <a:gd name="T28" fmla="*/ 364 w 657"/>
                <a:gd name="T29" fmla="*/ 529 h 551"/>
                <a:gd name="T30" fmla="*/ 364 w 657"/>
                <a:gd name="T31" fmla="*/ 182 h 551"/>
                <a:gd name="T32" fmla="*/ 476 w 657"/>
                <a:gd name="T33" fmla="*/ 70 h 551"/>
                <a:gd name="T34" fmla="*/ 587 w 657"/>
                <a:gd name="T35" fmla="*/ 182 h 551"/>
                <a:gd name="T36" fmla="*/ 587 w 657"/>
                <a:gd name="T37" fmla="*/ 529 h 551"/>
                <a:gd name="T38" fmla="*/ 609 w 657"/>
                <a:gd name="T39" fmla="*/ 551 h 551"/>
                <a:gd name="T40" fmla="*/ 635 w 657"/>
                <a:gd name="T41" fmla="*/ 551 h 551"/>
                <a:gd name="T42" fmla="*/ 657 w 657"/>
                <a:gd name="T43" fmla="*/ 529 h 551"/>
                <a:gd name="T44" fmla="*/ 657 w 657"/>
                <a:gd name="T45" fmla="*/ 182 h 551"/>
                <a:gd name="T46" fmla="*/ 476 w 657"/>
                <a:gd name="T47" fmla="*/ 0 h 5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657" h="551">
                  <a:moveTo>
                    <a:pt x="476" y="0"/>
                  </a:moveTo>
                  <a:cubicBezTo>
                    <a:pt x="416" y="0"/>
                    <a:pt x="362" y="29"/>
                    <a:pt x="329" y="76"/>
                  </a:cubicBezTo>
                  <a:cubicBezTo>
                    <a:pt x="295" y="29"/>
                    <a:pt x="241" y="0"/>
                    <a:pt x="182" y="0"/>
                  </a:cubicBezTo>
                  <a:cubicBezTo>
                    <a:pt x="82" y="0"/>
                    <a:pt x="0" y="82"/>
                    <a:pt x="0" y="182"/>
                  </a:cubicBezTo>
                  <a:lnTo>
                    <a:pt x="0" y="529"/>
                  </a:lnTo>
                  <a:cubicBezTo>
                    <a:pt x="0" y="541"/>
                    <a:pt x="10" y="551"/>
                    <a:pt x="22" y="551"/>
                  </a:cubicBezTo>
                  <a:lnTo>
                    <a:pt x="48" y="551"/>
                  </a:lnTo>
                  <a:cubicBezTo>
                    <a:pt x="61" y="551"/>
                    <a:pt x="70" y="541"/>
                    <a:pt x="70" y="529"/>
                  </a:cubicBezTo>
                  <a:lnTo>
                    <a:pt x="70" y="182"/>
                  </a:lnTo>
                  <a:cubicBezTo>
                    <a:pt x="70" y="120"/>
                    <a:pt x="121" y="70"/>
                    <a:pt x="182" y="70"/>
                  </a:cubicBezTo>
                  <a:cubicBezTo>
                    <a:pt x="244" y="70"/>
                    <a:pt x="293" y="120"/>
                    <a:pt x="293" y="182"/>
                  </a:cubicBezTo>
                  <a:lnTo>
                    <a:pt x="293" y="529"/>
                  </a:lnTo>
                  <a:cubicBezTo>
                    <a:pt x="293" y="541"/>
                    <a:pt x="303" y="551"/>
                    <a:pt x="315" y="551"/>
                  </a:cubicBezTo>
                  <a:lnTo>
                    <a:pt x="342" y="551"/>
                  </a:lnTo>
                  <a:cubicBezTo>
                    <a:pt x="354" y="551"/>
                    <a:pt x="364" y="541"/>
                    <a:pt x="364" y="529"/>
                  </a:cubicBezTo>
                  <a:lnTo>
                    <a:pt x="364" y="182"/>
                  </a:lnTo>
                  <a:cubicBezTo>
                    <a:pt x="364" y="119"/>
                    <a:pt x="413" y="70"/>
                    <a:pt x="476" y="70"/>
                  </a:cubicBezTo>
                  <a:cubicBezTo>
                    <a:pt x="537" y="70"/>
                    <a:pt x="587" y="120"/>
                    <a:pt x="587" y="182"/>
                  </a:cubicBezTo>
                  <a:lnTo>
                    <a:pt x="587" y="529"/>
                  </a:lnTo>
                  <a:cubicBezTo>
                    <a:pt x="587" y="541"/>
                    <a:pt x="597" y="551"/>
                    <a:pt x="609" y="551"/>
                  </a:cubicBezTo>
                  <a:lnTo>
                    <a:pt x="635" y="551"/>
                  </a:lnTo>
                  <a:cubicBezTo>
                    <a:pt x="647" y="551"/>
                    <a:pt x="657" y="541"/>
                    <a:pt x="657" y="529"/>
                  </a:cubicBezTo>
                  <a:lnTo>
                    <a:pt x="657" y="182"/>
                  </a:lnTo>
                  <a:cubicBezTo>
                    <a:pt x="657" y="82"/>
                    <a:pt x="576" y="0"/>
                    <a:pt x="476" y="0"/>
                  </a:cubicBezTo>
                  <a:close/>
                </a:path>
              </a:pathLst>
            </a:custGeom>
            <a:solidFill>
              <a:srgbClr val="0037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7" name="Freeform 14">
              <a:extLst>
                <a:ext uri="{FF2B5EF4-FFF2-40B4-BE49-F238E27FC236}">
                  <a16:creationId xmlns:a16="http://schemas.microsoft.com/office/drawing/2014/main" id="{242C75DC-0341-4B8F-B627-3B2F8B1610AC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980" y="281"/>
              <a:ext cx="101" cy="102"/>
            </a:xfrm>
            <a:custGeom>
              <a:avLst/>
              <a:gdLst>
                <a:gd name="T0" fmla="*/ 329 w 423"/>
                <a:gd name="T1" fmla="*/ 285 h 425"/>
                <a:gd name="T2" fmla="*/ 281 w 423"/>
                <a:gd name="T3" fmla="*/ 336 h 425"/>
                <a:gd name="T4" fmla="*/ 212 w 423"/>
                <a:gd name="T5" fmla="*/ 355 h 425"/>
                <a:gd name="T6" fmla="*/ 143 w 423"/>
                <a:gd name="T7" fmla="*/ 336 h 425"/>
                <a:gd name="T8" fmla="*/ 94 w 423"/>
                <a:gd name="T9" fmla="*/ 285 h 425"/>
                <a:gd name="T10" fmla="*/ 76 w 423"/>
                <a:gd name="T11" fmla="*/ 213 h 425"/>
                <a:gd name="T12" fmla="*/ 94 w 423"/>
                <a:gd name="T13" fmla="*/ 140 h 425"/>
                <a:gd name="T14" fmla="*/ 143 w 423"/>
                <a:gd name="T15" fmla="*/ 88 h 425"/>
                <a:gd name="T16" fmla="*/ 212 w 423"/>
                <a:gd name="T17" fmla="*/ 70 h 425"/>
                <a:gd name="T18" fmla="*/ 281 w 423"/>
                <a:gd name="T19" fmla="*/ 88 h 425"/>
                <a:gd name="T20" fmla="*/ 329 w 423"/>
                <a:gd name="T21" fmla="*/ 139 h 425"/>
                <a:gd name="T22" fmla="*/ 347 w 423"/>
                <a:gd name="T23" fmla="*/ 213 h 425"/>
                <a:gd name="T24" fmla="*/ 329 w 423"/>
                <a:gd name="T25" fmla="*/ 285 h 425"/>
                <a:gd name="T26" fmla="*/ 395 w 423"/>
                <a:gd name="T27" fmla="*/ 104 h 425"/>
                <a:gd name="T28" fmla="*/ 319 w 423"/>
                <a:gd name="T29" fmla="*/ 28 h 425"/>
                <a:gd name="T30" fmla="*/ 212 w 423"/>
                <a:gd name="T31" fmla="*/ 0 h 425"/>
                <a:gd name="T32" fmla="*/ 104 w 423"/>
                <a:gd name="T33" fmla="*/ 28 h 425"/>
                <a:gd name="T34" fmla="*/ 28 w 423"/>
                <a:gd name="T35" fmla="*/ 104 h 425"/>
                <a:gd name="T36" fmla="*/ 0 w 423"/>
                <a:gd name="T37" fmla="*/ 213 h 425"/>
                <a:gd name="T38" fmla="*/ 26 w 423"/>
                <a:gd name="T39" fmla="*/ 321 h 425"/>
                <a:gd name="T40" fmla="*/ 97 w 423"/>
                <a:gd name="T41" fmla="*/ 397 h 425"/>
                <a:gd name="T42" fmla="*/ 197 w 423"/>
                <a:gd name="T43" fmla="*/ 425 h 425"/>
                <a:gd name="T44" fmla="*/ 201 w 423"/>
                <a:gd name="T45" fmla="*/ 425 h 425"/>
                <a:gd name="T46" fmla="*/ 205 w 423"/>
                <a:gd name="T47" fmla="*/ 425 h 425"/>
                <a:gd name="T48" fmla="*/ 274 w 423"/>
                <a:gd name="T49" fmla="*/ 412 h 425"/>
                <a:gd name="T50" fmla="*/ 282 w 423"/>
                <a:gd name="T51" fmla="*/ 410 h 425"/>
                <a:gd name="T52" fmla="*/ 299 w 423"/>
                <a:gd name="T53" fmla="*/ 401 h 425"/>
                <a:gd name="T54" fmla="*/ 303 w 423"/>
                <a:gd name="T55" fmla="*/ 399 h 425"/>
                <a:gd name="T56" fmla="*/ 303 w 423"/>
                <a:gd name="T57" fmla="*/ 399 h 425"/>
                <a:gd name="T58" fmla="*/ 350 w 423"/>
                <a:gd name="T59" fmla="*/ 362 h 425"/>
                <a:gd name="T60" fmla="*/ 350 w 423"/>
                <a:gd name="T61" fmla="*/ 398 h 425"/>
                <a:gd name="T62" fmla="*/ 372 w 423"/>
                <a:gd name="T63" fmla="*/ 421 h 425"/>
                <a:gd name="T64" fmla="*/ 400 w 423"/>
                <a:gd name="T65" fmla="*/ 421 h 425"/>
                <a:gd name="T66" fmla="*/ 423 w 423"/>
                <a:gd name="T67" fmla="*/ 398 h 425"/>
                <a:gd name="T68" fmla="*/ 423 w 423"/>
                <a:gd name="T69" fmla="*/ 385 h 425"/>
                <a:gd name="T70" fmla="*/ 423 w 423"/>
                <a:gd name="T71" fmla="*/ 239 h 425"/>
                <a:gd name="T72" fmla="*/ 423 w 423"/>
                <a:gd name="T73" fmla="*/ 213 h 425"/>
                <a:gd name="T74" fmla="*/ 395 w 423"/>
                <a:gd name="T75" fmla="*/ 104 h 4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23" h="425">
                  <a:moveTo>
                    <a:pt x="329" y="285"/>
                  </a:moveTo>
                  <a:cubicBezTo>
                    <a:pt x="318" y="307"/>
                    <a:pt x="301" y="324"/>
                    <a:pt x="281" y="336"/>
                  </a:cubicBezTo>
                  <a:cubicBezTo>
                    <a:pt x="261" y="349"/>
                    <a:pt x="237" y="355"/>
                    <a:pt x="212" y="355"/>
                  </a:cubicBezTo>
                  <a:cubicBezTo>
                    <a:pt x="187" y="355"/>
                    <a:pt x="164" y="349"/>
                    <a:pt x="143" y="336"/>
                  </a:cubicBezTo>
                  <a:cubicBezTo>
                    <a:pt x="123" y="324"/>
                    <a:pt x="106" y="307"/>
                    <a:pt x="94" y="285"/>
                  </a:cubicBezTo>
                  <a:cubicBezTo>
                    <a:pt x="83" y="264"/>
                    <a:pt x="76" y="239"/>
                    <a:pt x="76" y="213"/>
                  </a:cubicBezTo>
                  <a:cubicBezTo>
                    <a:pt x="76" y="186"/>
                    <a:pt x="83" y="161"/>
                    <a:pt x="94" y="140"/>
                  </a:cubicBezTo>
                  <a:cubicBezTo>
                    <a:pt x="106" y="118"/>
                    <a:pt x="123" y="101"/>
                    <a:pt x="143" y="88"/>
                  </a:cubicBezTo>
                  <a:cubicBezTo>
                    <a:pt x="164" y="76"/>
                    <a:pt x="187" y="70"/>
                    <a:pt x="212" y="70"/>
                  </a:cubicBezTo>
                  <a:cubicBezTo>
                    <a:pt x="237" y="70"/>
                    <a:pt x="260" y="76"/>
                    <a:pt x="281" y="88"/>
                  </a:cubicBezTo>
                  <a:cubicBezTo>
                    <a:pt x="301" y="101"/>
                    <a:pt x="318" y="118"/>
                    <a:pt x="329" y="139"/>
                  </a:cubicBezTo>
                  <a:cubicBezTo>
                    <a:pt x="341" y="161"/>
                    <a:pt x="347" y="186"/>
                    <a:pt x="347" y="213"/>
                  </a:cubicBezTo>
                  <a:cubicBezTo>
                    <a:pt x="347" y="239"/>
                    <a:pt x="341" y="264"/>
                    <a:pt x="329" y="285"/>
                  </a:cubicBezTo>
                  <a:close/>
                  <a:moveTo>
                    <a:pt x="395" y="104"/>
                  </a:moveTo>
                  <a:cubicBezTo>
                    <a:pt x="376" y="72"/>
                    <a:pt x="351" y="46"/>
                    <a:pt x="319" y="28"/>
                  </a:cubicBezTo>
                  <a:cubicBezTo>
                    <a:pt x="287" y="9"/>
                    <a:pt x="251" y="0"/>
                    <a:pt x="212" y="0"/>
                  </a:cubicBezTo>
                  <a:cubicBezTo>
                    <a:pt x="173" y="0"/>
                    <a:pt x="137" y="9"/>
                    <a:pt x="104" y="28"/>
                  </a:cubicBezTo>
                  <a:cubicBezTo>
                    <a:pt x="72" y="46"/>
                    <a:pt x="46" y="72"/>
                    <a:pt x="28" y="104"/>
                  </a:cubicBezTo>
                  <a:cubicBezTo>
                    <a:pt x="10" y="137"/>
                    <a:pt x="0" y="173"/>
                    <a:pt x="0" y="213"/>
                  </a:cubicBezTo>
                  <a:cubicBezTo>
                    <a:pt x="0" y="252"/>
                    <a:pt x="9" y="289"/>
                    <a:pt x="26" y="321"/>
                  </a:cubicBezTo>
                  <a:cubicBezTo>
                    <a:pt x="43" y="353"/>
                    <a:pt x="67" y="379"/>
                    <a:pt x="97" y="397"/>
                  </a:cubicBezTo>
                  <a:cubicBezTo>
                    <a:pt x="126" y="415"/>
                    <a:pt x="160" y="425"/>
                    <a:pt x="197" y="425"/>
                  </a:cubicBezTo>
                  <a:cubicBezTo>
                    <a:pt x="198" y="425"/>
                    <a:pt x="200" y="425"/>
                    <a:pt x="201" y="425"/>
                  </a:cubicBezTo>
                  <a:cubicBezTo>
                    <a:pt x="202" y="425"/>
                    <a:pt x="203" y="425"/>
                    <a:pt x="205" y="425"/>
                  </a:cubicBezTo>
                  <a:cubicBezTo>
                    <a:pt x="229" y="425"/>
                    <a:pt x="253" y="420"/>
                    <a:pt x="274" y="412"/>
                  </a:cubicBezTo>
                  <a:cubicBezTo>
                    <a:pt x="277" y="411"/>
                    <a:pt x="280" y="411"/>
                    <a:pt x="282" y="410"/>
                  </a:cubicBezTo>
                  <a:cubicBezTo>
                    <a:pt x="287" y="407"/>
                    <a:pt x="293" y="404"/>
                    <a:pt x="299" y="401"/>
                  </a:cubicBezTo>
                  <a:cubicBezTo>
                    <a:pt x="300" y="401"/>
                    <a:pt x="302" y="400"/>
                    <a:pt x="303" y="399"/>
                  </a:cubicBezTo>
                  <a:cubicBezTo>
                    <a:pt x="303" y="399"/>
                    <a:pt x="303" y="399"/>
                    <a:pt x="303" y="399"/>
                  </a:cubicBezTo>
                  <a:cubicBezTo>
                    <a:pt x="321" y="389"/>
                    <a:pt x="336" y="376"/>
                    <a:pt x="350" y="362"/>
                  </a:cubicBezTo>
                  <a:lnTo>
                    <a:pt x="350" y="398"/>
                  </a:lnTo>
                  <a:cubicBezTo>
                    <a:pt x="350" y="411"/>
                    <a:pt x="360" y="421"/>
                    <a:pt x="372" y="421"/>
                  </a:cubicBezTo>
                  <a:lnTo>
                    <a:pt x="400" y="421"/>
                  </a:lnTo>
                  <a:cubicBezTo>
                    <a:pt x="413" y="421"/>
                    <a:pt x="423" y="411"/>
                    <a:pt x="423" y="398"/>
                  </a:cubicBezTo>
                  <a:lnTo>
                    <a:pt x="423" y="385"/>
                  </a:lnTo>
                  <a:lnTo>
                    <a:pt x="423" y="239"/>
                  </a:lnTo>
                  <a:lnTo>
                    <a:pt x="423" y="213"/>
                  </a:lnTo>
                  <a:cubicBezTo>
                    <a:pt x="423" y="173"/>
                    <a:pt x="413" y="137"/>
                    <a:pt x="395" y="104"/>
                  </a:cubicBezTo>
                  <a:close/>
                </a:path>
              </a:pathLst>
            </a:custGeom>
            <a:solidFill>
              <a:srgbClr val="0037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8" name="Freeform 15">
              <a:extLst>
                <a:ext uri="{FF2B5EF4-FFF2-40B4-BE49-F238E27FC236}">
                  <a16:creationId xmlns:a16="http://schemas.microsoft.com/office/drawing/2014/main" id="{5155E883-EA50-4D76-A3F6-0E349C6399BB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869" y="243"/>
              <a:ext cx="99" cy="140"/>
            </a:xfrm>
            <a:custGeom>
              <a:avLst/>
              <a:gdLst>
                <a:gd name="T0" fmla="*/ 70 w 410"/>
                <a:gd name="T1" fmla="*/ 370 h 582"/>
                <a:gd name="T2" fmla="*/ 205 w 410"/>
                <a:gd name="T3" fmla="*/ 225 h 582"/>
                <a:gd name="T4" fmla="*/ 340 w 410"/>
                <a:gd name="T5" fmla="*/ 370 h 582"/>
                <a:gd name="T6" fmla="*/ 205 w 410"/>
                <a:gd name="T7" fmla="*/ 512 h 582"/>
                <a:gd name="T8" fmla="*/ 70 w 410"/>
                <a:gd name="T9" fmla="*/ 370 h 582"/>
                <a:gd name="T10" fmla="*/ 388 w 410"/>
                <a:gd name="T11" fmla="*/ 0 h 582"/>
                <a:gd name="T12" fmla="*/ 362 w 410"/>
                <a:gd name="T13" fmla="*/ 0 h 582"/>
                <a:gd name="T14" fmla="*/ 340 w 410"/>
                <a:gd name="T15" fmla="*/ 22 h 582"/>
                <a:gd name="T16" fmla="*/ 340 w 410"/>
                <a:gd name="T17" fmla="*/ 208 h 582"/>
                <a:gd name="T18" fmla="*/ 205 w 410"/>
                <a:gd name="T19" fmla="*/ 154 h 582"/>
                <a:gd name="T20" fmla="*/ 0 w 410"/>
                <a:gd name="T21" fmla="*/ 370 h 582"/>
                <a:gd name="T22" fmla="*/ 186 w 410"/>
                <a:gd name="T23" fmla="*/ 581 h 582"/>
                <a:gd name="T24" fmla="*/ 186 w 410"/>
                <a:gd name="T25" fmla="*/ 581 h 582"/>
                <a:gd name="T26" fmla="*/ 205 w 410"/>
                <a:gd name="T27" fmla="*/ 582 h 582"/>
                <a:gd name="T28" fmla="*/ 224 w 410"/>
                <a:gd name="T29" fmla="*/ 581 h 582"/>
                <a:gd name="T30" fmla="*/ 410 w 410"/>
                <a:gd name="T31" fmla="*/ 380 h 582"/>
                <a:gd name="T32" fmla="*/ 410 w 410"/>
                <a:gd name="T33" fmla="*/ 380 h 582"/>
                <a:gd name="T34" fmla="*/ 410 w 410"/>
                <a:gd name="T35" fmla="*/ 22 h 582"/>
                <a:gd name="T36" fmla="*/ 388 w 410"/>
                <a:gd name="T37" fmla="*/ 0 h 5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10" h="582">
                  <a:moveTo>
                    <a:pt x="70" y="370"/>
                  </a:moveTo>
                  <a:cubicBezTo>
                    <a:pt x="70" y="290"/>
                    <a:pt x="131" y="225"/>
                    <a:pt x="205" y="225"/>
                  </a:cubicBezTo>
                  <a:cubicBezTo>
                    <a:pt x="279" y="225"/>
                    <a:pt x="340" y="290"/>
                    <a:pt x="340" y="370"/>
                  </a:cubicBezTo>
                  <a:cubicBezTo>
                    <a:pt x="340" y="448"/>
                    <a:pt x="279" y="512"/>
                    <a:pt x="205" y="512"/>
                  </a:cubicBezTo>
                  <a:cubicBezTo>
                    <a:pt x="131" y="512"/>
                    <a:pt x="70" y="448"/>
                    <a:pt x="70" y="370"/>
                  </a:cubicBezTo>
                  <a:close/>
                  <a:moveTo>
                    <a:pt x="388" y="0"/>
                  </a:moveTo>
                  <a:lnTo>
                    <a:pt x="362" y="0"/>
                  </a:lnTo>
                  <a:cubicBezTo>
                    <a:pt x="350" y="0"/>
                    <a:pt x="340" y="10"/>
                    <a:pt x="340" y="22"/>
                  </a:cubicBezTo>
                  <a:lnTo>
                    <a:pt x="340" y="208"/>
                  </a:lnTo>
                  <a:cubicBezTo>
                    <a:pt x="304" y="174"/>
                    <a:pt x="256" y="154"/>
                    <a:pt x="205" y="154"/>
                  </a:cubicBezTo>
                  <a:cubicBezTo>
                    <a:pt x="92" y="154"/>
                    <a:pt x="0" y="251"/>
                    <a:pt x="0" y="370"/>
                  </a:cubicBezTo>
                  <a:cubicBezTo>
                    <a:pt x="0" y="480"/>
                    <a:pt x="82" y="571"/>
                    <a:pt x="186" y="581"/>
                  </a:cubicBezTo>
                  <a:lnTo>
                    <a:pt x="186" y="581"/>
                  </a:lnTo>
                  <a:cubicBezTo>
                    <a:pt x="192" y="582"/>
                    <a:pt x="199" y="582"/>
                    <a:pt x="205" y="582"/>
                  </a:cubicBezTo>
                  <a:cubicBezTo>
                    <a:pt x="212" y="582"/>
                    <a:pt x="218" y="582"/>
                    <a:pt x="224" y="581"/>
                  </a:cubicBezTo>
                  <a:cubicBezTo>
                    <a:pt x="328" y="572"/>
                    <a:pt x="409" y="485"/>
                    <a:pt x="410" y="380"/>
                  </a:cubicBezTo>
                  <a:lnTo>
                    <a:pt x="410" y="380"/>
                  </a:lnTo>
                  <a:lnTo>
                    <a:pt x="410" y="22"/>
                  </a:lnTo>
                  <a:cubicBezTo>
                    <a:pt x="410" y="10"/>
                    <a:pt x="400" y="0"/>
                    <a:pt x="388" y="0"/>
                  </a:cubicBezTo>
                  <a:close/>
                </a:path>
              </a:pathLst>
            </a:custGeom>
            <a:solidFill>
              <a:srgbClr val="0037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9" name="Freeform 16">
              <a:extLst>
                <a:ext uri="{FF2B5EF4-FFF2-40B4-BE49-F238E27FC236}">
                  <a16:creationId xmlns:a16="http://schemas.microsoft.com/office/drawing/2014/main" id="{40488A2E-26FD-4258-B5B7-1BA73ABD597D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700" y="280"/>
              <a:ext cx="99" cy="103"/>
            </a:xfrm>
            <a:custGeom>
              <a:avLst/>
              <a:gdLst>
                <a:gd name="T0" fmla="*/ 205 w 411"/>
                <a:gd name="T1" fmla="*/ 71 h 428"/>
                <a:gd name="T2" fmla="*/ 332 w 411"/>
                <a:gd name="T3" fmla="*/ 166 h 428"/>
                <a:gd name="T4" fmla="*/ 79 w 411"/>
                <a:gd name="T5" fmla="*/ 166 h 428"/>
                <a:gd name="T6" fmla="*/ 205 w 411"/>
                <a:gd name="T7" fmla="*/ 71 h 428"/>
                <a:gd name="T8" fmla="*/ 335 w 411"/>
                <a:gd name="T9" fmla="*/ 315 h 428"/>
                <a:gd name="T10" fmla="*/ 308 w 411"/>
                <a:gd name="T11" fmla="*/ 318 h 428"/>
                <a:gd name="T12" fmla="*/ 210 w 411"/>
                <a:gd name="T13" fmla="*/ 358 h 428"/>
                <a:gd name="T14" fmla="*/ 72 w 411"/>
                <a:gd name="T15" fmla="*/ 236 h 428"/>
                <a:gd name="T16" fmla="*/ 388 w 411"/>
                <a:gd name="T17" fmla="*/ 236 h 428"/>
                <a:gd name="T18" fmla="*/ 410 w 411"/>
                <a:gd name="T19" fmla="*/ 214 h 428"/>
                <a:gd name="T20" fmla="*/ 347 w 411"/>
                <a:gd name="T21" fmla="*/ 60 h 428"/>
                <a:gd name="T22" fmla="*/ 205 w 411"/>
                <a:gd name="T23" fmla="*/ 0 h 428"/>
                <a:gd name="T24" fmla="*/ 0 w 411"/>
                <a:gd name="T25" fmla="*/ 215 h 428"/>
                <a:gd name="T26" fmla="*/ 210 w 411"/>
                <a:gd name="T27" fmla="*/ 428 h 428"/>
                <a:gd name="T28" fmla="*/ 362 w 411"/>
                <a:gd name="T29" fmla="*/ 362 h 428"/>
                <a:gd name="T30" fmla="*/ 358 w 411"/>
                <a:gd name="T31" fmla="*/ 332 h 428"/>
                <a:gd name="T32" fmla="*/ 335 w 411"/>
                <a:gd name="T33" fmla="*/ 315 h 4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11" h="428">
                  <a:moveTo>
                    <a:pt x="205" y="71"/>
                  </a:moveTo>
                  <a:cubicBezTo>
                    <a:pt x="263" y="71"/>
                    <a:pt x="313" y="109"/>
                    <a:pt x="332" y="166"/>
                  </a:cubicBezTo>
                  <a:lnTo>
                    <a:pt x="79" y="166"/>
                  </a:lnTo>
                  <a:cubicBezTo>
                    <a:pt x="98" y="109"/>
                    <a:pt x="148" y="71"/>
                    <a:pt x="205" y="71"/>
                  </a:cubicBezTo>
                  <a:close/>
                  <a:moveTo>
                    <a:pt x="335" y="315"/>
                  </a:moveTo>
                  <a:cubicBezTo>
                    <a:pt x="327" y="309"/>
                    <a:pt x="315" y="310"/>
                    <a:pt x="308" y="318"/>
                  </a:cubicBezTo>
                  <a:cubicBezTo>
                    <a:pt x="285" y="345"/>
                    <a:pt x="253" y="358"/>
                    <a:pt x="210" y="358"/>
                  </a:cubicBezTo>
                  <a:cubicBezTo>
                    <a:pt x="138" y="358"/>
                    <a:pt x="82" y="307"/>
                    <a:pt x="72" y="236"/>
                  </a:cubicBezTo>
                  <a:lnTo>
                    <a:pt x="388" y="236"/>
                  </a:lnTo>
                  <a:cubicBezTo>
                    <a:pt x="400" y="236"/>
                    <a:pt x="410" y="226"/>
                    <a:pt x="410" y="214"/>
                  </a:cubicBezTo>
                  <a:cubicBezTo>
                    <a:pt x="411" y="159"/>
                    <a:pt x="387" y="101"/>
                    <a:pt x="347" y="60"/>
                  </a:cubicBezTo>
                  <a:cubicBezTo>
                    <a:pt x="309" y="21"/>
                    <a:pt x="258" y="0"/>
                    <a:pt x="205" y="0"/>
                  </a:cubicBezTo>
                  <a:cubicBezTo>
                    <a:pt x="92" y="0"/>
                    <a:pt x="0" y="96"/>
                    <a:pt x="0" y="215"/>
                  </a:cubicBezTo>
                  <a:cubicBezTo>
                    <a:pt x="0" y="335"/>
                    <a:pt x="92" y="428"/>
                    <a:pt x="210" y="428"/>
                  </a:cubicBezTo>
                  <a:cubicBezTo>
                    <a:pt x="274" y="428"/>
                    <a:pt x="326" y="405"/>
                    <a:pt x="362" y="362"/>
                  </a:cubicBezTo>
                  <a:cubicBezTo>
                    <a:pt x="370" y="353"/>
                    <a:pt x="368" y="339"/>
                    <a:pt x="358" y="332"/>
                  </a:cubicBezTo>
                  <a:lnTo>
                    <a:pt x="335" y="315"/>
                  </a:lnTo>
                  <a:close/>
                </a:path>
              </a:pathLst>
            </a:custGeom>
            <a:solidFill>
              <a:srgbClr val="0037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0" name="Freeform 17">
              <a:extLst>
                <a:ext uri="{FF2B5EF4-FFF2-40B4-BE49-F238E27FC236}">
                  <a16:creationId xmlns:a16="http://schemas.microsoft.com/office/drawing/2014/main" id="{DE7F32F1-2D68-449D-A801-48C2B5D631B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596" y="249"/>
              <a:ext cx="120" cy="134"/>
            </a:xfrm>
            <a:custGeom>
              <a:avLst/>
              <a:gdLst>
                <a:gd name="T0" fmla="*/ 457 w 500"/>
                <a:gd name="T1" fmla="*/ 386 h 558"/>
                <a:gd name="T2" fmla="*/ 429 w 500"/>
                <a:gd name="T3" fmla="*/ 393 h 558"/>
                <a:gd name="T4" fmla="*/ 266 w 500"/>
                <a:gd name="T5" fmla="*/ 488 h 558"/>
                <a:gd name="T6" fmla="*/ 70 w 500"/>
                <a:gd name="T7" fmla="*/ 279 h 558"/>
                <a:gd name="T8" fmla="*/ 266 w 500"/>
                <a:gd name="T9" fmla="*/ 70 h 558"/>
                <a:gd name="T10" fmla="*/ 433 w 500"/>
                <a:gd name="T11" fmla="*/ 169 h 558"/>
                <a:gd name="T12" fmla="*/ 460 w 500"/>
                <a:gd name="T13" fmla="*/ 176 h 558"/>
                <a:gd name="T14" fmla="*/ 486 w 500"/>
                <a:gd name="T15" fmla="*/ 163 h 558"/>
                <a:gd name="T16" fmla="*/ 494 w 500"/>
                <a:gd name="T17" fmla="*/ 134 h 558"/>
                <a:gd name="T18" fmla="*/ 266 w 500"/>
                <a:gd name="T19" fmla="*/ 0 h 558"/>
                <a:gd name="T20" fmla="*/ 0 w 500"/>
                <a:gd name="T21" fmla="*/ 279 h 558"/>
                <a:gd name="T22" fmla="*/ 266 w 500"/>
                <a:gd name="T23" fmla="*/ 558 h 558"/>
                <a:gd name="T24" fmla="*/ 490 w 500"/>
                <a:gd name="T25" fmla="*/ 429 h 558"/>
                <a:gd name="T26" fmla="*/ 482 w 500"/>
                <a:gd name="T27" fmla="*/ 401 h 558"/>
                <a:gd name="T28" fmla="*/ 457 w 500"/>
                <a:gd name="T29" fmla="*/ 386 h 5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00" h="558">
                  <a:moveTo>
                    <a:pt x="457" y="386"/>
                  </a:moveTo>
                  <a:cubicBezTo>
                    <a:pt x="448" y="380"/>
                    <a:pt x="435" y="383"/>
                    <a:pt x="429" y="393"/>
                  </a:cubicBezTo>
                  <a:cubicBezTo>
                    <a:pt x="393" y="451"/>
                    <a:pt x="332" y="488"/>
                    <a:pt x="266" y="488"/>
                  </a:cubicBezTo>
                  <a:cubicBezTo>
                    <a:pt x="158" y="488"/>
                    <a:pt x="70" y="394"/>
                    <a:pt x="70" y="279"/>
                  </a:cubicBezTo>
                  <a:cubicBezTo>
                    <a:pt x="70" y="164"/>
                    <a:pt x="158" y="70"/>
                    <a:pt x="266" y="70"/>
                  </a:cubicBezTo>
                  <a:cubicBezTo>
                    <a:pt x="335" y="70"/>
                    <a:pt x="398" y="108"/>
                    <a:pt x="433" y="169"/>
                  </a:cubicBezTo>
                  <a:cubicBezTo>
                    <a:pt x="438" y="178"/>
                    <a:pt x="450" y="182"/>
                    <a:pt x="460" y="176"/>
                  </a:cubicBezTo>
                  <a:lnTo>
                    <a:pt x="486" y="163"/>
                  </a:lnTo>
                  <a:cubicBezTo>
                    <a:pt x="497" y="157"/>
                    <a:pt x="500" y="144"/>
                    <a:pt x="494" y="134"/>
                  </a:cubicBezTo>
                  <a:cubicBezTo>
                    <a:pt x="448" y="51"/>
                    <a:pt x="362" y="0"/>
                    <a:pt x="266" y="0"/>
                  </a:cubicBezTo>
                  <a:cubicBezTo>
                    <a:pt x="119" y="0"/>
                    <a:pt x="0" y="125"/>
                    <a:pt x="0" y="279"/>
                  </a:cubicBezTo>
                  <a:cubicBezTo>
                    <a:pt x="0" y="433"/>
                    <a:pt x="119" y="558"/>
                    <a:pt x="266" y="558"/>
                  </a:cubicBezTo>
                  <a:cubicBezTo>
                    <a:pt x="357" y="558"/>
                    <a:pt x="441" y="508"/>
                    <a:pt x="490" y="429"/>
                  </a:cubicBezTo>
                  <a:cubicBezTo>
                    <a:pt x="496" y="420"/>
                    <a:pt x="492" y="407"/>
                    <a:pt x="482" y="401"/>
                  </a:cubicBezTo>
                  <a:lnTo>
                    <a:pt x="457" y="386"/>
                  </a:lnTo>
                  <a:close/>
                </a:path>
              </a:pathLst>
            </a:custGeom>
            <a:solidFill>
              <a:srgbClr val="0037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1" name="Freeform 18">
              <a:extLst>
                <a:ext uri="{FF2B5EF4-FFF2-40B4-BE49-F238E27FC236}">
                  <a16:creationId xmlns:a16="http://schemas.microsoft.com/office/drawing/2014/main" id="{9BFBE44E-504C-437B-8D00-143FD728AE9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381" y="426"/>
              <a:ext cx="6" cy="9"/>
            </a:xfrm>
            <a:custGeom>
              <a:avLst/>
              <a:gdLst>
                <a:gd name="T0" fmla="*/ 19 w 26"/>
                <a:gd name="T1" fmla="*/ 0 h 35"/>
                <a:gd name="T2" fmla="*/ 7 w 26"/>
                <a:gd name="T3" fmla="*/ 0 h 35"/>
                <a:gd name="T4" fmla="*/ 0 w 26"/>
                <a:gd name="T5" fmla="*/ 7 h 35"/>
                <a:gd name="T6" fmla="*/ 0 w 26"/>
                <a:gd name="T7" fmla="*/ 27 h 35"/>
                <a:gd name="T8" fmla="*/ 7 w 26"/>
                <a:gd name="T9" fmla="*/ 35 h 35"/>
                <a:gd name="T10" fmla="*/ 19 w 26"/>
                <a:gd name="T11" fmla="*/ 35 h 35"/>
                <a:gd name="T12" fmla="*/ 26 w 26"/>
                <a:gd name="T13" fmla="*/ 27 h 35"/>
                <a:gd name="T14" fmla="*/ 26 w 26"/>
                <a:gd name="T15" fmla="*/ 7 h 35"/>
                <a:gd name="T16" fmla="*/ 19 w 26"/>
                <a:gd name="T17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" h="35">
                  <a:moveTo>
                    <a:pt x="19" y="0"/>
                  </a:moveTo>
                  <a:lnTo>
                    <a:pt x="7" y="0"/>
                  </a:lnTo>
                  <a:cubicBezTo>
                    <a:pt x="3" y="0"/>
                    <a:pt x="0" y="3"/>
                    <a:pt x="0" y="7"/>
                  </a:cubicBezTo>
                  <a:lnTo>
                    <a:pt x="0" y="27"/>
                  </a:lnTo>
                  <a:cubicBezTo>
                    <a:pt x="0" y="32"/>
                    <a:pt x="3" y="35"/>
                    <a:pt x="7" y="35"/>
                  </a:cubicBezTo>
                  <a:lnTo>
                    <a:pt x="19" y="35"/>
                  </a:lnTo>
                  <a:cubicBezTo>
                    <a:pt x="23" y="35"/>
                    <a:pt x="26" y="32"/>
                    <a:pt x="26" y="27"/>
                  </a:cubicBezTo>
                  <a:lnTo>
                    <a:pt x="26" y="7"/>
                  </a:lnTo>
                  <a:cubicBezTo>
                    <a:pt x="26" y="3"/>
                    <a:pt x="23" y="0"/>
                    <a:pt x="19" y="0"/>
                  </a:cubicBezTo>
                  <a:close/>
                </a:path>
              </a:pathLst>
            </a:custGeom>
            <a:solidFill>
              <a:srgbClr val="F078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2" name="Freeform 19">
              <a:extLst>
                <a:ext uri="{FF2B5EF4-FFF2-40B4-BE49-F238E27FC236}">
                  <a16:creationId xmlns:a16="http://schemas.microsoft.com/office/drawing/2014/main" id="{CD02A451-D298-4E40-A339-C3DBC3CD6DC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568" y="426"/>
              <a:ext cx="6" cy="9"/>
            </a:xfrm>
            <a:custGeom>
              <a:avLst/>
              <a:gdLst>
                <a:gd name="T0" fmla="*/ 19 w 27"/>
                <a:gd name="T1" fmla="*/ 0 h 35"/>
                <a:gd name="T2" fmla="*/ 7 w 27"/>
                <a:gd name="T3" fmla="*/ 0 h 35"/>
                <a:gd name="T4" fmla="*/ 0 w 27"/>
                <a:gd name="T5" fmla="*/ 7 h 35"/>
                <a:gd name="T6" fmla="*/ 0 w 27"/>
                <a:gd name="T7" fmla="*/ 27 h 35"/>
                <a:gd name="T8" fmla="*/ 7 w 27"/>
                <a:gd name="T9" fmla="*/ 35 h 35"/>
                <a:gd name="T10" fmla="*/ 19 w 27"/>
                <a:gd name="T11" fmla="*/ 35 h 35"/>
                <a:gd name="T12" fmla="*/ 27 w 27"/>
                <a:gd name="T13" fmla="*/ 27 h 35"/>
                <a:gd name="T14" fmla="*/ 27 w 27"/>
                <a:gd name="T15" fmla="*/ 7 h 35"/>
                <a:gd name="T16" fmla="*/ 19 w 27"/>
                <a:gd name="T17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" h="35">
                  <a:moveTo>
                    <a:pt x="19" y="0"/>
                  </a:moveTo>
                  <a:lnTo>
                    <a:pt x="7" y="0"/>
                  </a:lnTo>
                  <a:cubicBezTo>
                    <a:pt x="3" y="0"/>
                    <a:pt x="0" y="3"/>
                    <a:pt x="0" y="7"/>
                  </a:cubicBezTo>
                  <a:lnTo>
                    <a:pt x="0" y="27"/>
                  </a:lnTo>
                  <a:cubicBezTo>
                    <a:pt x="0" y="32"/>
                    <a:pt x="3" y="35"/>
                    <a:pt x="7" y="35"/>
                  </a:cubicBezTo>
                  <a:lnTo>
                    <a:pt x="19" y="35"/>
                  </a:lnTo>
                  <a:cubicBezTo>
                    <a:pt x="23" y="35"/>
                    <a:pt x="27" y="32"/>
                    <a:pt x="27" y="27"/>
                  </a:cubicBezTo>
                  <a:lnTo>
                    <a:pt x="27" y="7"/>
                  </a:lnTo>
                  <a:cubicBezTo>
                    <a:pt x="27" y="3"/>
                    <a:pt x="23" y="0"/>
                    <a:pt x="19" y="0"/>
                  </a:cubicBezTo>
                  <a:close/>
                </a:path>
              </a:pathLst>
            </a:custGeom>
            <a:solidFill>
              <a:srgbClr val="F078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3" name="Freeform 20">
              <a:extLst>
                <a:ext uri="{FF2B5EF4-FFF2-40B4-BE49-F238E27FC236}">
                  <a16:creationId xmlns:a16="http://schemas.microsoft.com/office/drawing/2014/main" id="{24F350D7-1E6E-458A-A028-F297A980C9F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665" y="426"/>
              <a:ext cx="6" cy="9"/>
            </a:xfrm>
            <a:custGeom>
              <a:avLst/>
              <a:gdLst>
                <a:gd name="T0" fmla="*/ 19 w 27"/>
                <a:gd name="T1" fmla="*/ 0 h 35"/>
                <a:gd name="T2" fmla="*/ 8 w 27"/>
                <a:gd name="T3" fmla="*/ 0 h 35"/>
                <a:gd name="T4" fmla="*/ 0 w 27"/>
                <a:gd name="T5" fmla="*/ 7 h 35"/>
                <a:gd name="T6" fmla="*/ 0 w 27"/>
                <a:gd name="T7" fmla="*/ 27 h 35"/>
                <a:gd name="T8" fmla="*/ 8 w 27"/>
                <a:gd name="T9" fmla="*/ 35 h 35"/>
                <a:gd name="T10" fmla="*/ 19 w 27"/>
                <a:gd name="T11" fmla="*/ 35 h 35"/>
                <a:gd name="T12" fmla="*/ 27 w 27"/>
                <a:gd name="T13" fmla="*/ 27 h 35"/>
                <a:gd name="T14" fmla="*/ 27 w 27"/>
                <a:gd name="T15" fmla="*/ 7 h 35"/>
                <a:gd name="T16" fmla="*/ 19 w 27"/>
                <a:gd name="T17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" h="35">
                  <a:moveTo>
                    <a:pt x="19" y="0"/>
                  </a:moveTo>
                  <a:lnTo>
                    <a:pt x="8" y="0"/>
                  </a:lnTo>
                  <a:cubicBezTo>
                    <a:pt x="3" y="0"/>
                    <a:pt x="0" y="3"/>
                    <a:pt x="0" y="7"/>
                  </a:cubicBezTo>
                  <a:lnTo>
                    <a:pt x="0" y="27"/>
                  </a:lnTo>
                  <a:cubicBezTo>
                    <a:pt x="0" y="32"/>
                    <a:pt x="3" y="35"/>
                    <a:pt x="8" y="35"/>
                  </a:cubicBezTo>
                  <a:lnTo>
                    <a:pt x="19" y="35"/>
                  </a:lnTo>
                  <a:cubicBezTo>
                    <a:pt x="24" y="35"/>
                    <a:pt x="27" y="32"/>
                    <a:pt x="27" y="27"/>
                  </a:cubicBezTo>
                  <a:lnTo>
                    <a:pt x="27" y="7"/>
                  </a:lnTo>
                  <a:cubicBezTo>
                    <a:pt x="27" y="3"/>
                    <a:pt x="24" y="0"/>
                    <a:pt x="19" y="0"/>
                  </a:cubicBezTo>
                  <a:close/>
                </a:path>
              </a:pathLst>
            </a:custGeom>
            <a:solidFill>
              <a:srgbClr val="F078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4" name="Freeform 21">
              <a:extLst>
                <a:ext uri="{FF2B5EF4-FFF2-40B4-BE49-F238E27FC236}">
                  <a16:creationId xmlns:a16="http://schemas.microsoft.com/office/drawing/2014/main" id="{D7649F56-7C4F-4D39-92DF-49302D0726E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919" y="426"/>
              <a:ext cx="7" cy="9"/>
            </a:xfrm>
            <a:custGeom>
              <a:avLst/>
              <a:gdLst>
                <a:gd name="T0" fmla="*/ 20 w 27"/>
                <a:gd name="T1" fmla="*/ 0 h 35"/>
                <a:gd name="T2" fmla="*/ 8 w 27"/>
                <a:gd name="T3" fmla="*/ 0 h 35"/>
                <a:gd name="T4" fmla="*/ 0 w 27"/>
                <a:gd name="T5" fmla="*/ 7 h 35"/>
                <a:gd name="T6" fmla="*/ 0 w 27"/>
                <a:gd name="T7" fmla="*/ 27 h 35"/>
                <a:gd name="T8" fmla="*/ 8 w 27"/>
                <a:gd name="T9" fmla="*/ 35 h 35"/>
                <a:gd name="T10" fmla="*/ 20 w 27"/>
                <a:gd name="T11" fmla="*/ 35 h 35"/>
                <a:gd name="T12" fmla="*/ 27 w 27"/>
                <a:gd name="T13" fmla="*/ 27 h 35"/>
                <a:gd name="T14" fmla="*/ 27 w 27"/>
                <a:gd name="T15" fmla="*/ 7 h 35"/>
                <a:gd name="T16" fmla="*/ 20 w 27"/>
                <a:gd name="T17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" h="35">
                  <a:moveTo>
                    <a:pt x="20" y="0"/>
                  </a:moveTo>
                  <a:lnTo>
                    <a:pt x="8" y="0"/>
                  </a:lnTo>
                  <a:cubicBezTo>
                    <a:pt x="4" y="0"/>
                    <a:pt x="0" y="3"/>
                    <a:pt x="0" y="7"/>
                  </a:cubicBezTo>
                  <a:lnTo>
                    <a:pt x="0" y="27"/>
                  </a:lnTo>
                  <a:cubicBezTo>
                    <a:pt x="0" y="32"/>
                    <a:pt x="4" y="35"/>
                    <a:pt x="8" y="35"/>
                  </a:cubicBezTo>
                  <a:lnTo>
                    <a:pt x="20" y="35"/>
                  </a:lnTo>
                  <a:cubicBezTo>
                    <a:pt x="24" y="35"/>
                    <a:pt x="27" y="32"/>
                    <a:pt x="27" y="27"/>
                  </a:cubicBezTo>
                  <a:lnTo>
                    <a:pt x="27" y="7"/>
                  </a:lnTo>
                  <a:cubicBezTo>
                    <a:pt x="27" y="3"/>
                    <a:pt x="24" y="0"/>
                    <a:pt x="20" y="0"/>
                  </a:cubicBezTo>
                  <a:close/>
                </a:path>
              </a:pathLst>
            </a:custGeom>
            <a:solidFill>
              <a:srgbClr val="F078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5" name="Freeform 22">
              <a:extLst>
                <a:ext uri="{FF2B5EF4-FFF2-40B4-BE49-F238E27FC236}">
                  <a16:creationId xmlns:a16="http://schemas.microsoft.com/office/drawing/2014/main" id="{811693AB-D172-4A72-BCF7-37C259682C0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272" y="426"/>
              <a:ext cx="44" cy="59"/>
            </a:xfrm>
            <a:custGeom>
              <a:avLst/>
              <a:gdLst>
                <a:gd name="T0" fmla="*/ 179 w 186"/>
                <a:gd name="T1" fmla="*/ 0 h 243"/>
                <a:gd name="T2" fmla="*/ 167 w 186"/>
                <a:gd name="T3" fmla="*/ 0 h 243"/>
                <a:gd name="T4" fmla="*/ 160 w 186"/>
                <a:gd name="T5" fmla="*/ 7 h 243"/>
                <a:gd name="T6" fmla="*/ 160 w 186"/>
                <a:gd name="T7" fmla="*/ 151 h 243"/>
                <a:gd name="T8" fmla="*/ 93 w 186"/>
                <a:gd name="T9" fmla="*/ 216 h 243"/>
                <a:gd name="T10" fmla="*/ 27 w 186"/>
                <a:gd name="T11" fmla="*/ 151 h 243"/>
                <a:gd name="T12" fmla="*/ 27 w 186"/>
                <a:gd name="T13" fmla="*/ 7 h 243"/>
                <a:gd name="T14" fmla="*/ 19 w 186"/>
                <a:gd name="T15" fmla="*/ 0 h 243"/>
                <a:gd name="T16" fmla="*/ 7 w 186"/>
                <a:gd name="T17" fmla="*/ 0 h 243"/>
                <a:gd name="T18" fmla="*/ 0 w 186"/>
                <a:gd name="T19" fmla="*/ 7 h 243"/>
                <a:gd name="T20" fmla="*/ 0 w 186"/>
                <a:gd name="T21" fmla="*/ 151 h 243"/>
                <a:gd name="T22" fmla="*/ 93 w 186"/>
                <a:gd name="T23" fmla="*/ 243 h 243"/>
                <a:gd name="T24" fmla="*/ 186 w 186"/>
                <a:gd name="T25" fmla="*/ 151 h 243"/>
                <a:gd name="T26" fmla="*/ 186 w 186"/>
                <a:gd name="T27" fmla="*/ 7 h 243"/>
                <a:gd name="T28" fmla="*/ 179 w 186"/>
                <a:gd name="T29" fmla="*/ 0 h 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6" h="243">
                  <a:moveTo>
                    <a:pt x="179" y="0"/>
                  </a:moveTo>
                  <a:lnTo>
                    <a:pt x="167" y="0"/>
                  </a:lnTo>
                  <a:cubicBezTo>
                    <a:pt x="163" y="0"/>
                    <a:pt x="160" y="3"/>
                    <a:pt x="160" y="7"/>
                  </a:cubicBezTo>
                  <a:lnTo>
                    <a:pt x="160" y="151"/>
                  </a:lnTo>
                  <a:cubicBezTo>
                    <a:pt x="160" y="190"/>
                    <a:pt x="133" y="216"/>
                    <a:pt x="93" y="216"/>
                  </a:cubicBezTo>
                  <a:cubicBezTo>
                    <a:pt x="53" y="216"/>
                    <a:pt x="27" y="190"/>
                    <a:pt x="27" y="151"/>
                  </a:cubicBezTo>
                  <a:lnTo>
                    <a:pt x="27" y="7"/>
                  </a:lnTo>
                  <a:cubicBezTo>
                    <a:pt x="27" y="3"/>
                    <a:pt x="23" y="0"/>
                    <a:pt x="19" y="0"/>
                  </a:cubicBezTo>
                  <a:lnTo>
                    <a:pt x="7" y="0"/>
                  </a:lnTo>
                  <a:cubicBezTo>
                    <a:pt x="3" y="0"/>
                    <a:pt x="0" y="3"/>
                    <a:pt x="0" y="7"/>
                  </a:cubicBezTo>
                  <a:lnTo>
                    <a:pt x="0" y="151"/>
                  </a:lnTo>
                  <a:cubicBezTo>
                    <a:pt x="0" y="204"/>
                    <a:pt x="39" y="243"/>
                    <a:pt x="93" y="243"/>
                  </a:cubicBezTo>
                  <a:cubicBezTo>
                    <a:pt x="148" y="243"/>
                    <a:pt x="186" y="205"/>
                    <a:pt x="186" y="151"/>
                  </a:cubicBezTo>
                  <a:lnTo>
                    <a:pt x="186" y="7"/>
                  </a:lnTo>
                  <a:cubicBezTo>
                    <a:pt x="186" y="3"/>
                    <a:pt x="183" y="0"/>
                    <a:pt x="179" y="0"/>
                  </a:cubicBezTo>
                  <a:close/>
                </a:path>
              </a:pathLst>
            </a:custGeom>
            <a:solidFill>
              <a:srgbClr val="F078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6" name="Freeform 23">
              <a:extLst>
                <a:ext uri="{FF2B5EF4-FFF2-40B4-BE49-F238E27FC236}">
                  <a16:creationId xmlns:a16="http://schemas.microsoft.com/office/drawing/2014/main" id="{F12DCF94-347E-4348-BD42-C77D387D6C9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330" y="439"/>
              <a:ext cx="37" cy="45"/>
            </a:xfrm>
            <a:custGeom>
              <a:avLst/>
              <a:gdLst>
                <a:gd name="T0" fmla="*/ 80 w 155"/>
                <a:gd name="T1" fmla="*/ 0 h 185"/>
                <a:gd name="T2" fmla="*/ 27 w 155"/>
                <a:gd name="T3" fmla="*/ 20 h 185"/>
                <a:gd name="T4" fmla="*/ 27 w 155"/>
                <a:gd name="T5" fmla="*/ 12 h 185"/>
                <a:gd name="T6" fmla="*/ 20 w 155"/>
                <a:gd name="T7" fmla="*/ 5 h 185"/>
                <a:gd name="T8" fmla="*/ 8 w 155"/>
                <a:gd name="T9" fmla="*/ 5 h 185"/>
                <a:gd name="T10" fmla="*/ 0 w 155"/>
                <a:gd name="T11" fmla="*/ 12 h 185"/>
                <a:gd name="T12" fmla="*/ 0 w 155"/>
                <a:gd name="T13" fmla="*/ 178 h 185"/>
                <a:gd name="T14" fmla="*/ 8 w 155"/>
                <a:gd name="T15" fmla="*/ 185 h 185"/>
                <a:gd name="T16" fmla="*/ 20 w 155"/>
                <a:gd name="T17" fmla="*/ 185 h 185"/>
                <a:gd name="T18" fmla="*/ 27 w 155"/>
                <a:gd name="T19" fmla="*/ 178 h 185"/>
                <a:gd name="T20" fmla="*/ 27 w 155"/>
                <a:gd name="T21" fmla="*/ 78 h 185"/>
                <a:gd name="T22" fmla="*/ 79 w 155"/>
                <a:gd name="T23" fmla="*/ 27 h 185"/>
                <a:gd name="T24" fmla="*/ 128 w 155"/>
                <a:gd name="T25" fmla="*/ 78 h 185"/>
                <a:gd name="T26" fmla="*/ 128 w 155"/>
                <a:gd name="T27" fmla="*/ 178 h 185"/>
                <a:gd name="T28" fmla="*/ 136 w 155"/>
                <a:gd name="T29" fmla="*/ 185 h 185"/>
                <a:gd name="T30" fmla="*/ 147 w 155"/>
                <a:gd name="T31" fmla="*/ 185 h 185"/>
                <a:gd name="T32" fmla="*/ 155 w 155"/>
                <a:gd name="T33" fmla="*/ 178 h 185"/>
                <a:gd name="T34" fmla="*/ 155 w 155"/>
                <a:gd name="T35" fmla="*/ 78 h 185"/>
                <a:gd name="T36" fmla="*/ 80 w 155"/>
                <a:gd name="T37" fmla="*/ 0 h 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55" h="185">
                  <a:moveTo>
                    <a:pt x="80" y="0"/>
                  </a:moveTo>
                  <a:cubicBezTo>
                    <a:pt x="59" y="0"/>
                    <a:pt x="41" y="7"/>
                    <a:pt x="27" y="20"/>
                  </a:cubicBezTo>
                  <a:lnTo>
                    <a:pt x="27" y="12"/>
                  </a:lnTo>
                  <a:cubicBezTo>
                    <a:pt x="27" y="8"/>
                    <a:pt x="24" y="5"/>
                    <a:pt x="20" y="5"/>
                  </a:cubicBezTo>
                  <a:lnTo>
                    <a:pt x="8" y="5"/>
                  </a:lnTo>
                  <a:cubicBezTo>
                    <a:pt x="4" y="5"/>
                    <a:pt x="0" y="8"/>
                    <a:pt x="0" y="12"/>
                  </a:cubicBezTo>
                  <a:lnTo>
                    <a:pt x="0" y="178"/>
                  </a:lnTo>
                  <a:cubicBezTo>
                    <a:pt x="0" y="182"/>
                    <a:pt x="4" y="185"/>
                    <a:pt x="8" y="185"/>
                  </a:cubicBezTo>
                  <a:lnTo>
                    <a:pt x="20" y="185"/>
                  </a:lnTo>
                  <a:cubicBezTo>
                    <a:pt x="24" y="185"/>
                    <a:pt x="27" y="182"/>
                    <a:pt x="27" y="178"/>
                  </a:cubicBezTo>
                  <a:lnTo>
                    <a:pt x="27" y="78"/>
                  </a:lnTo>
                  <a:cubicBezTo>
                    <a:pt x="27" y="49"/>
                    <a:pt x="50" y="27"/>
                    <a:pt x="79" y="27"/>
                  </a:cubicBezTo>
                  <a:cubicBezTo>
                    <a:pt x="111" y="27"/>
                    <a:pt x="128" y="45"/>
                    <a:pt x="128" y="78"/>
                  </a:cubicBezTo>
                  <a:lnTo>
                    <a:pt x="128" y="178"/>
                  </a:lnTo>
                  <a:cubicBezTo>
                    <a:pt x="128" y="182"/>
                    <a:pt x="131" y="185"/>
                    <a:pt x="136" y="185"/>
                  </a:cubicBezTo>
                  <a:lnTo>
                    <a:pt x="147" y="185"/>
                  </a:lnTo>
                  <a:cubicBezTo>
                    <a:pt x="152" y="185"/>
                    <a:pt x="155" y="182"/>
                    <a:pt x="155" y="178"/>
                  </a:cubicBezTo>
                  <a:lnTo>
                    <a:pt x="155" y="78"/>
                  </a:lnTo>
                  <a:cubicBezTo>
                    <a:pt x="155" y="30"/>
                    <a:pt x="126" y="0"/>
                    <a:pt x="80" y="0"/>
                  </a:cubicBezTo>
                  <a:close/>
                </a:path>
              </a:pathLst>
            </a:custGeom>
            <a:solidFill>
              <a:srgbClr val="F078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7" name="Freeform 24">
              <a:extLst>
                <a:ext uri="{FF2B5EF4-FFF2-40B4-BE49-F238E27FC236}">
                  <a16:creationId xmlns:a16="http://schemas.microsoft.com/office/drawing/2014/main" id="{19F1A95D-935C-4837-B9D4-2AB1DB2B28F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381" y="440"/>
              <a:ext cx="6" cy="44"/>
            </a:xfrm>
            <a:custGeom>
              <a:avLst/>
              <a:gdLst>
                <a:gd name="T0" fmla="*/ 19 w 26"/>
                <a:gd name="T1" fmla="*/ 0 h 180"/>
                <a:gd name="T2" fmla="*/ 7 w 26"/>
                <a:gd name="T3" fmla="*/ 0 h 180"/>
                <a:gd name="T4" fmla="*/ 0 w 26"/>
                <a:gd name="T5" fmla="*/ 7 h 180"/>
                <a:gd name="T6" fmla="*/ 0 w 26"/>
                <a:gd name="T7" fmla="*/ 173 h 180"/>
                <a:gd name="T8" fmla="*/ 7 w 26"/>
                <a:gd name="T9" fmla="*/ 180 h 180"/>
                <a:gd name="T10" fmla="*/ 19 w 26"/>
                <a:gd name="T11" fmla="*/ 180 h 180"/>
                <a:gd name="T12" fmla="*/ 26 w 26"/>
                <a:gd name="T13" fmla="*/ 173 h 180"/>
                <a:gd name="T14" fmla="*/ 26 w 26"/>
                <a:gd name="T15" fmla="*/ 7 h 180"/>
                <a:gd name="T16" fmla="*/ 19 w 26"/>
                <a:gd name="T17" fmla="*/ 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" h="180">
                  <a:moveTo>
                    <a:pt x="19" y="0"/>
                  </a:moveTo>
                  <a:lnTo>
                    <a:pt x="7" y="0"/>
                  </a:lnTo>
                  <a:cubicBezTo>
                    <a:pt x="3" y="0"/>
                    <a:pt x="0" y="3"/>
                    <a:pt x="0" y="7"/>
                  </a:cubicBezTo>
                  <a:lnTo>
                    <a:pt x="0" y="173"/>
                  </a:lnTo>
                  <a:cubicBezTo>
                    <a:pt x="0" y="177"/>
                    <a:pt x="3" y="180"/>
                    <a:pt x="7" y="180"/>
                  </a:cubicBezTo>
                  <a:lnTo>
                    <a:pt x="19" y="180"/>
                  </a:lnTo>
                  <a:cubicBezTo>
                    <a:pt x="23" y="180"/>
                    <a:pt x="26" y="177"/>
                    <a:pt x="26" y="173"/>
                  </a:cubicBezTo>
                  <a:lnTo>
                    <a:pt x="26" y="7"/>
                  </a:lnTo>
                  <a:cubicBezTo>
                    <a:pt x="26" y="3"/>
                    <a:pt x="23" y="0"/>
                    <a:pt x="19" y="0"/>
                  </a:cubicBezTo>
                  <a:close/>
                </a:path>
              </a:pathLst>
            </a:custGeom>
            <a:solidFill>
              <a:srgbClr val="F078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8" name="Freeform 25">
              <a:extLst>
                <a:ext uri="{FF2B5EF4-FFF2-40B4-BE49-F238E27FC236}">
                  <a16:creationId xmlns:a16="http://schemas.microsoft.com/office/drawing/2014/main" id="{E08DC8D5-C4EB-44F5-998D-6BA00876D44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396" y="440"/>
              <a:ext cx="38" cy="44"/>
            </a:xfrm>
            <a:custGeom>
              <a:avLst/>
              <a:gdLst>
                <a:gd name="T0" fmla="*/ 149 w 157"/>
                <a:gd name="T1" fmla="*/ 0 h 180"/>
                <a:gd name="T2" fmla="*/ 136 w 157"/>
                <a:gd name="T3" fmla="*/ 0 h 180"/>
                <a:gd name="T4" fmla="*/ 129 w 157"/>
                <a:gd name="T5" fmla="*/ 4 h 180"/>
                <a:gd name="T6" fmla="*/ 79 w 157"/>
                <a:gd name="T7" fmla="*/ 136 h 180"/>
                <a:gd name="T8" fmla="*/ 28 w 157"/>
                <a:gd name="T9" fmla="*/ 4 h 180"/>
                <a:gd name="T10" fmla="*/ 21 w 157"/>
                <a:gd name="T11" fmla="*/ 0 h 180"/>
                <a:gd name="T12" fmla="*/ 8 w 157"/>
                <a:gd name="T13" fmla="*/ 0 h 180"/>
                <a:gd name="T14" fmla="*/ 2 w 157"/>
                <a:gd name="T15" fmla="*/ 3 h 180"/>
                <a:gd name="T16" fmla="*/ 1 w 157"/>
                <a:gd name="T17" fmla="*/ 10 h 180"/>
                <a:gd name="T18" fmla="*/ 65 w 157"/>
                <a:gd name="T19" fmla="*/ 176 h 180"/>
                <a:gd name="T20" fmla="*/ 72 w 157"/>
                <a:gd name="T21" fmla="*/ 180 h 180"/>
                <a:gd name="T22" fmla="*/ 85 w 157"/>
                <a:gd name="T23" fmla="*/ 180 h 180"/>
                <a:gd name="T24" fmla="*/ 92 w 157"/>
                <a:gd name="T25" fmla="*/ 176 h 180"/>
                <a:gd name="T26" fmla="*/ 156 w 157"/>
                <a:gd name="T27" fmla="*/ 10 h 180"/>
                <a:gd name="T28" fmla="*/ 155 w 157"/>
                <a:gd name="T29" fmla="*/ 3 h 180"/>
                <a:gd name="T30" fmla="*/ 149 w 157"/>
                <a:gd name="T31" fmla="*/ 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57" h="180">
                  <a:moveTo>
                    <a:pt x="149" y="0"/>
                  </a:moveTo>
                  <a:lnTo>
                    <a:pt x="136" y="0"/>
                  </a:lnTo>
                  <a:cubicBezTo>
                    <a:pt x="133" y="0"/>
                    <a:pt x="130" y="1"/>
                    <a:pt x="129" y="4"/>
                  </a:cubicBezTo>
                  <a:lnTo>
                    <a:pt x="79" y="136"/>
                  </a:lnTo>
                  <a:lnTo>
                    <a:pt x="28" y="4"/>
                  </a:lnTo>
                  <a:cubicBezTo>
                    <a:pt x="27" y="1"/>
                    <a:pt x="24" y="0"/>
                    <a:pt x="21" y="0"/>
                  </a:cubicBezTo>
                  <a:lnTo>
                    <a:pt x="8" y="0"/>
                  </a:lnTo>
                  <a:cubicBezTo>
                    <a:pt x="6" y="0"/>
                    <a:pt x="4" y="1"/>
                    <a:pt x="2" y="3"/>
                  </a:cubicBezTo>
                  <a:cubicBezTo>
                    <a:pt x="1" y="5"/>
                    <a:pt x="0" y="7"/>
                    <a:pt x="1" y="10"/>
                  </a:cubicBezTo>
                  <a:lnTo>
                    <a:pt x="65" y="176"/>
                  </a:lnTo>
                  <a:cubicBezTo>
                    <a:pt x="66" y="179"/>
                    <a:pt x="69" y="180"/>
                    <a:pt x="72" y="180"/>
                  </a:cubicBezTo>
                  <a:lnTo>
                    <a:pt x="85" y="180"/>
                  </a:lnTo>
                  <a:cubicBezTo>
                    <a:pt x="88" y="180"/>
                    <a:pt x="91" y="179"/>
                    <a:pt x="92" y="176"/>
                  </a:cubicBezTo>
                  <a:lnTo>
                    <a:pt x="156" y="10"/>
                  </a:lnTo>
                  <a:cubicBezTo>
                    <a:pt x="157" y="7"/>
                    <a:pt x="156" y="5"/>
                    <a:pt x="155" y="3"/>
                  </a:cubicBezTo>
                  <a:cubicBezTo>
                    <a:pt x="154" y="1"/>
                    <a:pt x="151" y="0"/>
                    <a:pt x="149" y="0"/>
                  </a:cubicBezTo>
                  <a:close/>
                </a:path>
              </a:pathLst>
            </a:custGeom>
            <a:solidFill>
              <a:srgbClr val="F078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9" name="Freeform 26">
              <a:extLst>
                <a:ext uri="{FF2B5EF4-FFF2-40B4-BE49-F238E27FC236}">
                  <a16:creationId xmlns:a16="http://schemas.microsoft.com/office/drawing/2014/main" id="{03092ED0-DC9A-4070-898A-20E92E7F506E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438" y="439"/>
              <a:ext cx="44" cy="46"/>
            </a:xfrm>
            <a:custGeom>
              <a:avLst/>
              <a:gdLst>
                <a:gd name="T0" fmla="*/ 30 w 181"/>
                <a:gd name="T1" fmla="*/ 76 h 189"/>
                <a:gd name="T2" fmla="*/ 90 w 181"/>
                <a:gd name="T3" fmla="*/ 27 h 189"/>
                <a:gd name="T4" fmla="*/ 151 w 181"/>
                <a:gd name="T5" fmla="*/ 76 h 189"/>
                <a:gd name="T6" fmla="*/ 30 w 181"/>
                <a:gd name="T7" fmla="*/ 76 h 189"/>
                <a:gd name="T8" fmla="*/ 90 w 181"/>
                <a:gd name="T9" fmla="*/ 0 h 189"/>
                <a:gd name="T10" fmla="*/ 0 w 181"/>
                <a:gd name="T11" fmla="*/ 96 h 189"/>
                <a:gd name="T12" fmla="*/ 92 w 181"/>
                <a:gd name="T13" fmla="*/ 189 h 189"/>
                <a:gd name="T14" fmla="*/ 177 w 181"/>
                <a:gd name="T15" fmla="*/ 129 h 189"/>
                <a:gd name="T16" fmla="*/ 176 w 181"/>
                <a:gd name="T17" fmla="*/ 122 h 189"/>
                <a:gd name="T18" fmla="*/ 170 w 181"/>
                <a:gd name="T19" fmla="*/ 119 h 189"/>
                <a:gd name="T20" fmla="*/ 157 w 181"/>
                <a:gd name="T21" fmla="*/ 119 h 189"/>
                <a:gd name="T22" fmla="*/ 150 w 181"/>
                <a:gd name="T23" fmla="*/ 124 h 189"/>
                <a:gd name="T24" fmla="*/ 92 w 181"/>
                <a:gd name="T25" fmla="*/ 163 h 189"/>
                <a:gd name="T26" fmla="*/ 27 w 181"/>
                <a:gd name="T27" fmla="*/ 102 h 189"/>
                <a:gd name="T28" fmla="*/ 173 w 181"/>
                <a:gd name="T29" fmla="*/ 102 h 189"/>
                <a:gd name="T30" fmla="*/ 181 w 181"/>
                <a:gd name="T31" fmla="*/ 95 h 189"/>
                <a:gd name="T32" fmla="*/ 153 w 181"/>
                <a:gd name="T33" fmla="*/ 27 h 189"/>
                <a:gd name="T34" fmla="*/ 90 w 181"/>
                <a:gd name="T35" fmla="*/ 0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81" h="189">
                  <a:moveTo>
                    <a:pt x="30" y="76"/>
                  </a:moveTo>
                  <a:cubicBezTo>
                    <a:pt x="38" y="47"/>
                    <a:pt x="62" y="27"/>
                    <a:pt x="90" y="27"/>
                  </a:cubicBezTo>
                  <a:cubicBezTo>
                    <a:pt x="119" y="27"/>
                    <a:pt x="143" y="47"/>
                    <a:pt x="151" y="76"/>
                  </a:cubicBezTo>
                  <a:lnTo>
                    <a:pt x="30" y="76"/>
                  </a:lnTo>
                  <a:close/>
                  <a:moveTo>
                    <a:pt x="90" y="0"/>
                  </a:moveTo>
                  <a:cubicBezTo>
                    <a:pt x="41" y="0"/>
                    <a:pt x="0" y="43"/>
                    <a:pt x="0" y="96"/>
                  </a:cubicBezTo>
                  <a:cubicBezTo>
                    <a:pt x="0" y="148"/>
                    <a:pt x="41" y="189"/>
                    <a:pt x="92" y="189"/>
                  </a:cubicBezTo>
                  <a:cubicBezTo>
                    <a:pt x="134" y="189"/>
                    <a:pt x="164" y="168"/>
                    <a:pt x="177" y="129"/>
                  </a:cubicBezTo>
                  <a:cubicBezTo>
                    <a:pt x="177" y="127"/>
                    <a:pt x="177" y="124"/>
                    <a:pt x="176" y="122"/>
                  </a:cubicBezTo>
                  <a:cubicBezTo>
                    <a:pt x="174" y="120"/>
                    <a:pt x="172" y="119"/>
                    <a:pt x="170" y="119"/>
                  </a:cubicBezTo>
                  <a:lnTo>
                    <a:pt x="157" y="119"/>
                  </a:lnTo>
                  <a:cubicBezTo>
                    <a:pt x="154" y="119"/>
                    <a:pt x="151" y="121"/>
                    <a:pt x="150" y="124"/>
                  </a:cubicBezTo>
                  <a:cubicBezTo>
                    <a:pt x="141" y="150"/>
                    <a:pt x="121" y="163"/>
                    <a:pt x="92" y="163"/>
                  </a:cubicBezTo>
                  <a:cubicBezTo>
                    <a:pt x="58" y="163"/>
                    <a:pt x="31" y="137"/>
                    <a:pt x="27" y="102"/>
                  </a:cubicBezTo>
                  <a:lnTo>
                    <a:pt x="173" y="102"/>
                  </a:lnTo>
                  <a:cubicBezTo>
                    <a:pt x="177" y="102"/>
                    <a:pt x="181" y="99"/>
                    <a:pt x="181" y="95"/>
                  </a:cubicBezTo>
                  <a:cubicBezTo>
                    <a:pt x="181" y="71"/>
                    <a:pt x="171" y="45"/>
                    <a:pt x="153" y="27"/>
                  </a:cubicBezTo>
                  <a:cubicBezTo>
                    <a:pt x="136" y="10"/>
                    <a:pt x="114" y="0"/>
                    <a:pt x="90" y="0"/>
                  </a:cubicBezTo>
                  <a:close/>
                </a:path>
              </a:pathLst>
            </a:custGeom>
            <a:solidFill>
              <a:srgbClr val="F078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0" name="Freeform 27">
              <a:extLst>
                <a:ext uri="{FF2B5EF4-FFF2-40B4-BE49-F238E27FC236}">
                  <a16:creationId xmlns:a16="http://schemas.microsoft.com/office/drawing/2014/main" id="{E1D79EBF-12B4-4F06-99FD-F13DC8C9223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492" y="439"/>
              <a:ext cx="22" cy="45"/>
            </a:xfrm>
            <a:custGeom>
              <a:avLst/>
              <a:gdLst>
                <a:gd name="T0" fmla="*/ 88 w 94"/>
                <a:gd name="T1" fmla="*/ 3 h 187"/>
                <a:gd name="T2" fmla="*/ 27 w 94"/>
                <a:gd name="T3" fmla="*/ 20 h 187"/>
                <a:gd name="T4" fmla="*/ 27 w 94"/>
                <a:gd name="T5" fmla="*/ 14 h 187"/>
                <a:gd name="T6" fmla="*/ 19 w 94"/>
                <a:gd name="T7" fmla="*/ 7 h 187"/>
                <a:gd name="T8" fmla="*/ 7 w 94"/>
                <a:gd name="T9" fmla="*/ 7 h 187"/>
                <a:gd name="T10" fmla="*/ 0 w 94"/>
                <a:gd name="T11" fmla="*/ 14 h 187"/>
                <a:gd name="T12" fmla="*/ 0 w 94"/>
                <a:gd name="T13" fmla="*/ 180 h 187"/>
                <a:gd name="T14" fmla="*/ 7 w 94"/>
                <a:gd name="T15" fmla="*/ 187 h 187"/>
                <a:gd name="T16" fmla="*/ 19 w 94"/>
                <a:gd name="T17" fmla="*/ 187 h 187"/>
                <a:gd name="T18" fmla="*/ 27 w 94"/>
                <a:gd name="T19" fmla="*/ 180 h 187"/>
                <a:gd name="T20" fmla="*/ 27 w 94"/>
                <a:gd name="T21" fmla="*/ 80 h 187"/>
                <a:gd name="T22" fmla="*/ 43 w 94"/>
                <a:gd name="T23" fmla="*/ 41 h 187"/>
                <a:gd name="T24" fmla="*/ 86 w 94"/>
                <a:gd name="T25" fmla="*/ 29 h 187"/>
                <a:gd name="T26" fmla="*/ 92 w 94"/>
                <a:gd name="T27" fmla="*/ 27 h 187"/>
                <a:gd name="T28" fmla="*/ 94 w 94"/>
                <a:gd name="T29" fmla="*/ 21 h 187"/>
                <a:gd name="T30" fmla="*/ 94 w 94"/>
                <a:gd name="T31" fmla="*/ 10 h 187"/>
                <a:gd name="T32" fmla="*/ 88 w 94"/>
                <a:gd name="T33" fmla="*/ 3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4" h="187">
                  <a:moveTo>
                    <a:pt x="88" y="3"/>
                  </a:moveTo>
                  <a:cubicBezTo>
                    <a:pt x="64" y="0"/>
                    <a:pt x="43" y="6"/>
                    <a:pt x="27" y="20"/>
                  </a:cubicBezTo>
                  <a:lnTo>
                    <a:pt x="27" y="14"/>
                  </a:lnTo>
                  <a:cubicBezTo>
                    <a:pt x="27" y="10"/>
                    <a:pt x="23" y="7"/>
                    <a:pt x="19" y="7"/>
                  </a:cubicBezTo>
                  <a:lnTo>
                    <a:pt x="7" y="7"/>
                  </a:lnTo>
                  <a:cubicBezTo>
                    <a:pt x="3" y="7"/>
                    <a:pt x="0" y="10"/>
                    <a:pt x="0" y="14"/>
                  </a:cubicBezTo>
                  <a:lnTo>
                    <a:pt x="0" y="180"/>
                  </a:lnTo>
                  <a:cubicBezTo>
                    <a:pt x="0" y="184"/>
                    <a:pt x="3" y="187"/>
                    <a:pt x="7" y="187"/>
                  </a:cubicBezTo>
                  <a:lnTo>
                    <a:pt x="19" y="187"/>
                  </a:lnTo>
                  <a:cubicBezTo>
                    <a:pt x="23" y="187"/>
                    <a:pt x="27" y="184"/>
                    <a:pt x="27" y="180"/>
                  </a:cubicBezTo>
                  <a:lnTo>
                    <a:pt x="27" y="80"/>
                  </a:lnTo>
                  <a:cubicBezTo>
                    <a:pt x="27" y="64"/>
                    <a:pt x="33" y="50"/>
                    <a:pt x="43" y="41"/>
                  </a:cubicBezTo>
                  <a:cubicBezTo>
                    <a:pt x="53" y="31"/>
                    <a:pt x="68" y="27"/>
                    <a:pt x="86" y="29"/>
                  </a:cubicBezTo>
                  <a:cubicBezTo>
                    <a:pt x="88" y="29"/>
                    <a:pt x="90" y="28"/>
                    <a:pt x="92" y="27"/>
                  </a:cubicBezTo>
                  <a:cubicBezTo>
                    <a:pt x="93" y="25"/>
                    <a:pt x="94" y="23"/>
                    <a:pt x="94" y="21"/>
                  </a:cubicBezTo>
                  <a:lnTo>
                    <a:pt x="94" y="10"/>
                  </a:lnTo>
                  <a:cubicBezTo>
                    <a:pt x="94" y="7"/>
                    <a:pt x="91" y="3"/>
                    <a:pt x="88" y="3"/>
                  </a:cubicBezTo>
                  <a:close/>
                </a:path>
              </a:pathLst>
            </a:custGeom>
            <a:solidFill>
              <a:srgbClr val="F078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1" name="Freeform 28">
              <a:extLst>
                <a:ext uri="{FF2B5EF4-FFF2-40B4-BE49-F238E27FC236}">
                  <a16:creationId xmlns:a16="http://schemas.microsoft.com/office/drawing/2014/main" id="{CF62BAE6-AA1A-4B0D-8FDE-7B3E668E47E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518" y="439"/>
              <a:ext cx="38" cy="46"/>
            </a:xfrm>
            <a:custGeom>
              <a:avLst/>
              <a:gdLst>
                <a:gd name="T0" fmla="*/ 84 w 159"/>
                <a:gd name="T1" fmla="*/ 76 h 189"/>
                <a:gd name="T2" fmla="*/ 36 w 159"/>
                <a:gd name="T3" fmla="*/ 53 h 189"/>
                <a:gd name="T4" fmla="*/ 42 w 159"/>
                <a:gd name="T5" fmla="*/ 39 h 189"/>
                <a:gd name="T6" fmla="*/ 80 w 159"/>
                <a:gd name="T7" fmla="*/ 26 h 189"/>
                <a:gd name="T8" fmla="*/ 128 w 159"/>
                <a:gd name="T9" fmla="*/ 56 h 189"/>
                <a:gd name="T10" fmla="*/ 135 w 159"/>
                <a:gd name="T11" fmla="*/ 62 h 189"/>
                <a:gd name="T12" fmla="*/ 147 w 159"/>
                <a:gd name="T13" fmla="*/ 62 h 189"/>
                <a:gd name="T14" fmla="*/ 153 w 159"/>
                <a:gd name="T15" fmla="*/ 59 h 189"/>
                <a:gd name="T16" fmla="*/ 155 w 159"/>
                <a:gd name="T17" fmla="*/ 53 h 189"/>
                <a:gd name="T18" fmla="*/ 79 w 159"/>
                <a:gd name="T19" fmla="*/ 0 h 189"/>
                <a:gd name="T20" fmla="*/ 9 w 159"/>
                <a:gd name="T21" fmla="*/ 53 h 189"/>
                <a:gd name="T22" fmla="*/ 80 w 159"/>
                <a:gd name="T23" fmla="*/ 102 h 189"/>
                <a:gd name="T24" fmla="*/ 132 w 159"/>
                <a:gd name="T25" fmla="*/ 132 h 189"/>
                <a:gd name="T26" fmla="*/ 126 w 159"/>
                <a:gd name="T27" fmla="*/ 149 h 189"/>
                <a:gd name="T28" fmla="*/ 85 w 159"/>
                <a:gd name="T29" fmla="*/ 163 h 189"/>
                <a:gd name="T30" fmla="*/ 27 w 159"/>
                <a:gd name="T31" fmla="*/ 128 h 189"/>
                <a:gd name="T32" fmla="*/ 20 w 159"/>
                <a:gd name="T33" fmla="*/ 122 h 189"/>
                <a:gd name="T34" fmla="*/ 8 w 159"/>
                <a:gd name="T35" fmla="*/ 122 h 189"/>
                <a:gd name="T36" fmla="*/ 2 w 159"/>
                <a:gd name="T37" fmla="*/ 125 h 189"/>
                <a:gd name="T38" fmla="*/ 0 w 159"/>
                <a:gd name="T39" fmla="*/ 131 h 189"/>
                <a:gd name="T40" fmla="*/ 85 w 159"/>
                <a:gd name="T41" fmla="*/ 189 h 189"/>
                <a:gd name="T42" fmla="*/ 145 w 159"/>
                <a:gd name="T43" fmla="*/ 168 h 189"/>
                <a:gd name="T44" fmla="*/ 159 w 159"/>
                <a:gd name="T45" fmla="*/ 131 h 189"/>
                <a:gd name="T46" fmla="*/ 159 w 159"/>
                <a:gd name="T47" fmla="*/ 131 h 189"/>
                <a:gd name="T48" fmla="*/ 84 w 159"/>
                <a:gd name="T49" fmla="*/ 76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59" h="189">
                  <a:moveTo>
                    <a:pt x="84" y="76"/>
                  </a:moveTo>
                  <a:cubicBezTo>
                    <a:pt x="44" y="70"/>
                    <a:pt x="36" y="64"/>
                    <a:pt x="36" y="53"/>
                  </a:cubicBezTo>
                  <a:cubicBezTo>
                    <a:pt x="36" y="48"/>
                    <a:pt x="38" y="43"/>
                    <a:pt x="42" y="39"/>
                  </a:cubicBezTo>
                  <a:cubicBezTo>
                    <a:pt x="50" y="31"/>
                    <a:pt x="64" y="26"/>
                    <a:pt x="80" y="26"/>
                  </a:cubicBezTo>
                  <a:cubicBezTo>
                    <a:pt x="98" y="26"/>
                    <a:pt x="121" y="32"/>
                    <a:pt x="128" y="56"/>
                  </a:cubicBezTo>
                  <a:cubicBezTo>
                    <a:pt x="129" y="59"/>
                    <a:pt x="132" y="62"/>
                    <a:pt x="135" y="62"/>
                  </a:cubicBezTo>
                  <a:lnTo>
                    <a:pt x="147" y="62"/>
                  </a:lnTo>
                  <a:cubicBezTo>
                    <a:pt x="150" y="62"/>
                    <a:pt x="152" y="61"/>
                    <a:pt x="153" y="59"/>
                  </a:cubicBezTo>
                  <a:cubicBezTo>
                    <a:pt x="155" y="57"/>
                    <a:pt x="155" y="55"/>
                    <a:pt x="155" y="53"/>
                  </a:cubicBezTo>
                  <a:cubicBezTo>
                    <a:pt x="147" y="19"/>
                    <a:pt x="119" y="0"/>
                    <a:pt x="79" y="0"/>
                  </a:cubicBezTo>
                  <a:cubicBezTo>
                    <a:pt x="33" y="0"/>
                    <a:pt x="9" y="27"/>
                    <a:pt x="9" y="53"/>
                  </a:cubicBezTo>
                  <a:cubicBezTo>
                    <a:pt x="10" y="92"/>
                    <a:pt x="50" y="98"/>
                    <a:pt x="80" y="102"/>
                  </a:cubicBezTo>
                  <a:cubicBezTo>
                    <a:pt x="122" y="108"/>
                    <a:pt x="131" y="118"/>
                    <a:pt x="132" y="132"/>
                  </a:cubicBezTo>
                  <a:cubicBezTo>
                    <a:pt x="132" y="138"/>
                    <a:pt x="130" y="144"/>
                    <a:pt x="126" y="149"/>
                  </a:cubicBezTo>
                  <a:cubicBezTo>
                    <a:pt x="117" y="158"/>
                    <a:pt x="102" y="163"/>
                    <a:pt x="85" y="163"/>
                  </a:cubicBezTo>
                  <a:cubicBezTo>
                    <a:pt x="66" y="163"/>
                    <a:pt x="33" y="159"/>
                    <a:pt x="27" y="128"/>
                  </a:cubicBezTo>
                  <a:cubicBezTo>
                    <a:pt x="26" y="125"/>
                    <a:pt x="23" y="122"/>
                    <a:pt x="20" y="122"/>
                  </a:cubicBezTo>
                  <a:lnTo>
                    <a:pt x="8" y="122"/>
                  </a:lnTo>
                  <a:cubicBezTo>
                    <a:pt x="6" y="122"/>
                    <a:pt x="4" y="123"/>
                    <a:pt x="2" y="125"/>
                  </a:cubicBezTo>
                  <a:cubicBezTo>
                    <a:pt x="1" y="127"/>
                    <a:pt x="0" y="129"/>
                    <a:pt x="0" y="131"/>
                  </a:cubicBezTo>
                  <a:cubicBezTo>
                    <a:pt x="6" y="167"/>
                    <a:pt x="38" y="189"/>
                    <a:pt x="85" y="189"/>
                  </a:cubicBezTo>
                  <a:cubicBezTo>
                    <a:pt x="110" y="189"/>
                    <a:pt x="131" y="182"/>
                    <a:pt x="145" y="168"/>
                  </a:cubicBezTo>
                  <a:cubicBezTo>
                    <a:pt x="154" y="158"/>
                    <a:pt x="159" y="145"/>
                    <a:pt x="159" y="131"/>
                  </a:cubicBezTo>
                  <a:lnTo>
                    <a:pt x="159" y="131"/>
                  </a:lnTo>
                  <a:cubicBezTo>
                    <a:pt x="157" y="87"/>
                    <a:pt x="110" y="80"/>
                    <a:pt x="84" y="76"/>
                  </a:cubicBezTo>
                  <a:close/>
                </a:path>
              </a:pathLst>
            </a:custGeom>
            <a:solidFill>
              <a:srgbClr val="F078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2" name="Freeform 29">
              <a:extLst>
                <a:ext uri="{FF2B5EF4-FFF2-40B4-BE49-F238E27FC236}">
                  <a16:creationId xmlns:a16="http://schemas.microsoft.com/office/drawing/2014/main" id="{ED84D54C-DDEC-44E4-926C-0658BCE4507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568" y="440"/>
              <a:ext cx="6" cy="44"/>
            </a:xfrm>
            <a:custGeom>
              <a:avLst/>
              <a:gdLst>
                <a:gd name="T0" fmla="*/ 19 w 26"/>
                <a:gd name="T1" fmla="*/ 0 h 180"/>
                <a:gd name="T2" fmla="*/ 7 w 26"/>
                <a:gd name="T3" fmla="*/ 0 h 180"/>
                <a:gd name="T4" fmla="*/ 0 w 26"/>
                <a:gd name="T5" fmla="*/ 7 h 180"/>
                <a:gd name="T6" fmla="*/ 0 w 26"/>
                <a:gd name="T7" fmla="*/ 173 h 180"/>
                <a:gd name="T8" fmla="*/ 7 w 26"/>
                <a:gd name="T9" fmla="*/ 180 h 180"/>
                <a:gd name="T10" fmla="*/ 19 w 26"/>
                <a:gd name="T11" fmla="*/ 180 h 180"/>
                <a:gd name="T12" fmla="*/ 26 w 26"/>
                <a:gd name="T13" fmla="*/ 173 h 180"/>
                <a:gd name="T14" fmla="*/ 26 w 26"/>
                <a:gd name="T15" fmla="*/ 7 h 180"/>
                <a:gd name="T16" fmla="*/ 19 w 26"/>
                <a:gd name="T17" fmla="*/ 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" h="180">
                  <a:moveTo>
                    <a:pt x="19" y="0"/>
                  </a:moveTo>
                  <a:lnTo>
                    <a:pt x="7" y="0"/>
                  </a:lnTo>
                  <a:cubicBezTo>
                    <a:pt x="3" y="0"/>
                    <a:pt x="0" y="3"/>
                    <a:pt x="0" y="7"/>
                  </a:cubicBezTo>
                  <a:lnTo>
                    <a:pt x="0" y="173"/>
                  </a:lnTo>
                  <a:cubicBezTo>
                    <a:pt x="0" y="177"/>
                    <a:pt x="3" y="180"/>
                    <a:pt x="7" y="180"/>
                  </a:cubicBezTo>
                  <a:lnTo>
                    <a:pt x="19" y="180"/>
                  </a:lnTo>
                  <a:cubicBezTo>
                    <a:pt x="23" y="180"/>
                    <a:pt x="26" y="177"/>
                    <a:pt x="26" y="173"/>
                  </a:cubicBezTo>
                  <a:lnTo>
                    <a:pt x="26" y="7"/>
                  </a:lnTo>
                  <a:cubicBezTo>
                    <a:pt x="26" y="3"/>
                    <a:pt x="23" y="0"/>
                    <a:pt x="19" y="0"/>
                  </a:cubicBezTo>
                  <a:close/>
                </a:path>
              </a:pathLst>
            </a:custGeom>
            <a:solidFill>
              <a:srgbClr val="F078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3" name="Freeform 30">
              <a:extLst>
                <a:ext uri="{FF2B5EF4-FFF2-40B4-BE49-F238E27FC236}">
                  <a16:creationId xmlns:a16="http://schemas.microsoft.com/office/drawing/2014/main" id="{398DA956-901D-4828-B3C1-101BF9EC8A9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583" y="432"/>
              <a:ext cx="23" cy="52"/>
            </a:xfrm>
            <a:custGeom>
              <a:avLst/>
              <a:gdLst>
                <a:gd name="T0" fmla="*/ 87 w 94"/>
                <a:gd name="T1" fmla="*/ 36 h 217"/>
                <a:gd name="T2" fmla="*/ 49 w 94"/>
                <a:gd name="T3" fmla="*/ 36 h 217"/>
                <a:gd name="T4" fmla="*/ 49 w 94"/>
                <a:gd name="T5" fmla="*/ 7 h 217"/>
                <a:gd name="T6" fmla="*/ 42 w 94"/>
                <a:gd name="T7" fmla="*/ 0 h 217"/>
                <a:gd name="T8" fmla="*/ 30 w 94"/>
                <a:gd name="T9" fmla="*/ 0 h 217"/>
                <a:gd name="T10" fmla="*/ 23 w 94"/>
                <a:gd name="T11" fmla="*/ 7 h 217"/>
                <a:gd name="T12" fmla="*/ 23 w 94"/>
                <a:gd name="T13" fmla="*/ 36 h 217"/>
                <a:gd name="T14" fmla="*/ 7 w 94"/>
                <a:gd name="T15" fmla="*/ 36 h 217"/>
                <a:gd name="T16" fmla="*/ 0 w 94"/>
                <a:gd name="T17" fmla="*/ 43 h 217"/>
                <a:gd name="T18" fmla="*/ 0 w 94"/>
                <a:gd name="T19" fmla="*/ 55 h 217"/>
                <a:gd name="T20" fmla="*/ 7 w 94"/>
                <a:gd name="T21" fmla="*/ 62 h 217"/>
                <a:gd name="T22" fmla="*/ 23 w 94"/>
                <a:gd name="T23" fmla="*/ 62 h 217"/>
                <a:gd name="T24" fmla="*/ 23 w 94"/>
                <a:gd name="T25" fmla="*/ 152 h 217"/>
                <a:gd name="T26" fmla="*/ 42 w 94"/>
                <a:gd name="T27" fmla="*/ 203 h 217"/>
                <a:gd name="T28" fmla="*/ 80 w 94"/>
                <a:gd name="T29" fmla="*/ 217 h 217"/>
                <a:gd name="T30" fmla="*/ 87 w 94"/>
                <a:gd name="T31" fmla="*/ 216 h 217"/>
                <a:gd name="T32" fmla="*/ 94 w 94"/>
                <a:gd name="T33" fmla="*/ 209 h 217"/>
                <a:gd name="T34" fmla="*/ 94 w 94"/>
                <a:gd name="T35" fmla="*/ 198 h 217"/>
                <a:gd name="T36" fmla="*/ 92 w 94"/>
                <a:gd name="T37" fmla="*/ 193 h 217"/>
                <a:gd name="T38" fmla="*/ 87 w 94"/>
                <a:gd name="T39" fmla="*/ 191 h 217"/>
                <a:gd name="T40" fmla="*/ 60 w 94"/>
                <a:gd name="T41" fmla="*/ 183 h 217"/>
                <a:gd name="T42" fmla="*/ 49 w 94"/>
                <a:gd name="T43" fmla="*/ 152 h 217"/>
                <a:gd name="T44" fmla="*/ 49 w 94"/>
                <a:gd name="T45" fmla="*/ 62 h 217"/>
                <a:gd name="T46" fmla="*/ 87 w 94"/>
                <a:gd name="T47" fmla="*/ 62 h 217"/>
                <a:gd name="T48" fmla="*/ 94 w 94"/>
                <a:gd name="T49" fmla="*/ 55 h 217"/>
                <a:gd name="T50" fmla="*/ 94 w 94"/>
                <a:gd name="T51" fmla="*/ 43 h 217"/>
                <a:gd name="T52" fmla="*/ 87 w 94"/>
                <a:gd name="T53" fmla="*/ 36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4" h="217">
                  <a:moveTo>
                    <a:pt x="87" y="36"/>
                  </a:moveTo>
                  <a:lnTo>
                    <a:pt x="49" y="36"/>
                  </a:lnTo>
                  <a:lnTo>
                    <a:pt x="49" y="7"/>
                  </a:lnTo>
                  <a:cubicBezTo>
                    <a:pt x="49" y="3"/>
                    <a:pt x="46" y="0"/>
                    <a:pt x="42" y="0"/>
                  </a:cubicBezTo>
                  <a:lnTo>
                    <a:pt x="30" y="0"/>
                  </a:lnTo>
                  <a:cubicBezTo>
                    <a:pt x="26" y="0"/>
                    <a:pt x="23" y="3"/>
                    <a:pt x="23" y="7"/>
                  </a:cubicBezTo>
                  <a:lnTo>
                    <a:pt x="23" y="36"/>
                  </a:lnTo>
                  <a:lnTo>
                    <a:pt x="7" y="36"/>
                  </a:lnTo>
                  <a:cubicBezTo>
                    <a:pt x="3" y="36"/>
                    <a:pt x="0" y="39"/>
                    <a:pt x="0" y="43"/>
                  </a:cubicBezTo>
                  <a:lnTo>
                    <a:pt x="0" y="55"/>
                  </a:lnTo>
                  <a:cubicBezTo>
                    <a:pt x="0" y="59"/>
                    <a:pt x="3" y="62"/>
                    <a:pt x="7" y="62"/>
                  </a:cubicBezTo>
                  <a:lnTo>
                    <a:pt x="23" y="62"/>
                  </a:lnTo>
                  <a:lnTo>
                    <a:pt x="23" y="152"/>
                  </a:lnTo>
                  <a:cubicBezTo>
                    <a:pt x="23" y="174"/>
                    <a:pt x="29" y="191"/>
                    <a:pt x="42" y="203"/>
                  </a:cubicBezTo>
                  <a:cubicBezTo>
                    <a:pt x="52" y="212"/>
                    <a:pt x="65" y="217"/>
                    <a:pt x="80" y="217"/>
                  </a:cubicBezTo>
                  <a:cubicBezTo>
                    <a:pt x="83" y="217"/>
                    <a:pt x="85" y="217"/>
                    <a:pt x="87" y="216"/>
                  </a:cubicBezTo>
                  <a:cubicBezTo>
                    <a:pt x="91" y="216"/>
                    <a:pt x="94" y="213"/>
                    <a:pt x="94" y="209"/>
                  </a:cubicBezTo>
                  <a:lnTo>
                    <a:pt x="94" y="198"/>
                  </a:lnTo>
                  <a:cubicBezTo>
                    <a:pt x="94" y="196"/>
                    <a:pt x="93" y="194"/>
                    <a:pt x="92" y="193"/>
                  </a:cubicBezTo>
                  <a:cubicBezTo>
                    <a:pt x="90" y="191"/>
                    <a:pt x="89" y="191"/>
                    <a:pt x="87" y="191"/>
                  </a:cubicBezTo>
                  <a:cubicBezTo>
                    <a:pt x="75" y="191"/>
                    <a:pt x="66" y="189"/>
                    <a:pt x="60" y="183"/>
                  </a:cubicBezTo>
                  <a:cubicBezTo>
                    <a:pt x="53" y="176"/>
                    <a:pt x="49" y="166"/>
                    <a:pt x="49" y="152"/>
                  </a:cubicBezTo>
                  <a:lnTo>
                    <a:pt x="49" y="62"/>
                  </a:lnTo>
                  <a:lnTo>
                    <a:pt x="87" y="62"/>
                  </a:lnTo>
                  <a:cubicBezTo>
                    <a:pt x="91" y="62"/>
                    <a:pt x="94" y="59"/>
                    <a:pt x="94" y="55"/>
                  </a:cubicBezTo>
                  <a:lnTo>
                    <a:pt x="94" y="43"/>
                  </a:lnTo>
                  <a:cubicBezTo>
                    <a:pt x="94" y="39"/>
                    <a:pt x="91" y="36"/>
                    <a:pt x="87" y="36"/>
                  </a:cubicBezTo>
                  <a:close/>
                </a:path>
              </a:pathLst>
            </a:custGeom>
            <a:solidFill>
              <a:srgbClr val="F078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4" name="Freeform 31">
              <a:extLst>
                <a:ext uri="{FF2B5EF4-FFF2-40B4-BE49-F238E27FC236}">
                  <a16:creationId xmlns:a16="http://schemas.microsoft.com/office/drawing/2014/main" id="{55DDD84C-A031-4DB7-9EFB-C181ADD6AD6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613" y="439"/>
              <a:ext cx="39" cy="45"/>
            </a:xfrm>
            <a:custGeom>
              <a:avLst/>
              <a:gdLst>
                <a:gd name="T0" fmla="*/ 67 w 164"/>
                <a:gd name="T1" fmla="*/ 162 h 188"/>
                <a:gd name="T2" fmla="*/ 27 w 164"/>
                <a:gd name="T3" fmla="*/ 134 h 188"/>
                <a:gd name="T4" fmla="*/ 80 w 164"/>
                <a:gd name="T5" fmla="*/ 103 h 188"/>
                <a:gd name="T6" fmla="*/ 132 w 164"/>
                <a:gd name="T7" fmla="*/ 93 h 188"/>
                <a:gd name="T8" fmla="*/ 132 w 164"/>
                <a:gd name="T9" fmla="*/ 118 h 188"/>
                <a:gd name="T10" fmla="*/ 67 w 164"/>
                <a:gd name="T11" fmla="*/ 162 h 188"/>
                <a:gd name="T12" fmla="*/ 158 w 164"/>
                <a:gd name="T13" fmla="*/ 151 h 188"/>
                <a:gd name="T14" fmla="*/ 158 w 164"/>
                <a:gd name="T15" fmla="*/ 57 h 188"/>
                <a:gd name="T16" fmla="*/ 85 w 164"/>
                <a:gd name="T17" fmla="*/ 0 h 188"/>
                <a:gd name="T18" fmla="*/ 9 w 164"/>
                <a:gd name="T19" fmla="*/ 53 h 188"/>
                <a:gd name="T20" fmla="*/ 10 w 164"/>
                <a:gd name="T21" fmla="*/ 59 h 188"/>
                <a:gd name="T22" fmla="*/ 16 w 164"/>
                <a:gd name="T23" fmla="*/ 62 h 188"/>
                <a:gd name="T24" fmla="*/ 28 w 164"/>
                <a:gd name="T25" fmla="*/ 62 h 188"/>
                <a:gd name="T26" fmla="*/ 35 w 164"/>
                <a:gd name="T27" fmla="*/ 57 h 188"/>
                <a:gd name="T28" fmla="*/ 85 w 164"/>
                <a:gd name="T29" fmla="*/ 27 h 188"/>
                <a:gd name="T30" fmla="*/ 132 w 164"/>
                <a:gd name="T31" fmla="*/ 57 h 188"/>
                <a:gd name="T32" fmla="*/ 77 w 164"/>
                <a:gd name="T33" fmla="*/ 78 h 188"/>
                <a:gd name="T34" fmla="*/ 0 w 164"/>
                <a:gd name="T35" fmla="*/ 135 h 188"/>
                <a:gd name="T36" fmla="*/ 67 w 164"/>
                <a:gd name="T37" fmla="*/ 188 h 188"/>
                <a:gd name="T38" fmla="*/ 133 w 164"/>
                <a:gd name="T39" fmla="*/ 168 h 188"/>
                <a:gd name="T40" fmla="*/ 137 w 164"/>
                <a:gd name="T41" fmla="*/ 181 h 188"/>
                <a:gd name="T42" fmla="*/ 144 w 164"/>
                <a:gd name="T43" fmla="*/ 185 h 188"/>
                <a:gd name="T44" fmla="*/ 156 w 164"/>
                <a:gd name="T45" fmla="*/ 185 h 188"/>
                <a:gd name="T46" fmla="*/ 162 w 164"/>
                <a:gd name="T47" fmla="*/ 182 h 188"/>
                <a:gd name="T48" fmla="*/ 163 w 164"/>
                <a:gd name="T49" fmla="*/ 175 h 188"/>
                <a:gd name="T50" fmla="*/ 158 w 164"/>
                <a:gd name="T51" fmla="*/ 151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64" h="188">
                  <a:moveTo>
                    <a:pt x="67" y="162"/>
                  </a:moveTo>
                  <a:cubicBezTo>
                    <a:pt x="67" y="162"/>
                    <a:pt x="27" y="161"/>
                    <a:pt x="27" y="134"/>
                  </a:cubicBezTo>
                  <a:cubicBezTo>
                    <a:pt x="27" y="122"/>
                    <a:pt x="31" y="108"/>
                    <a:pt x="80" y="103"/>
                  </a:cubicBezTo>
                  <a:cubicBezTo>
                    <a:pt x="97" y="102"/>
                    <a:pt x="117" y="100"/>
                    <a:pt x="132" y="93"/>
                  </a:cubicBezTo>
                  <a:lnTo>
                    <a:pt x="132" y="118"/>
                  </a:lnTo>
                  <a:cubicBezTo>
                    <a:pt x="132" y="148"/>
                    <a:pt x="99" y="162"/>
                    <a:pt x="67" y="162"/>
                  </a:cubicBezTo>
                  <a:close/>
                  <a:moveTo>
                    <a:pt x="158" y="151"/>
                  </a:moveTo>
                  <a:lnTo>
                    <a:pt x="158" y="57"/>
                  </a:lnTo>
                  <a:cubicBezTo>
                    <a:pt x="158" y="22"/>
                    <a:pt x="131" y="0"/>
                    <a:pt x="85" y="0"/>
                  </a:cubicBezTo>
                  <a:cubicBezTo>
                    <a:pt x="45" y="0"/>
                    <a:pt x="17" y="19"/>
                    <a:pt x="9" y="53"/>
                  </a:cubicBezTo>
                  <a:cubicBezTo>
                    <a:pt x="8" y="55"/>
                    <a:pt x="9" y="57"/>
                    <a:pt x="10" y="59"/>
                  </a:cubicBezTo>
                  <a:cubicBezTo>
                    <a:pt x="11" y="61"/>
                    <a:pt x="14" y="62"/>
                    <a:pt x="16" y="62"/>
                  </a:cubicBezTo>
                  <a:lnTo>
                    <a:pt x="28" y="62"/>
                  </a:lnTo>
                  <a:cubicBezTo>
                    <a:pt x="31" y="62"/>
                    <a:pt x="34" y="60"/>
                    <a:pt x="35" y="57"/>
                  </a:cubicBezTo>
                  <a:cubicBezTo>
                    <a:pt x="43" y="32"/>
                    <a:pt x="67" y="27"/>
                    <a:pt x="85" y="27"/>
                  </a:cubicBezTo>
                  <a:cubicBezTo>
                    <a:pt x="107" y="27"/>
                    <a:pt x="132" y="32"/>
                    <a:pt x="132" y="57"/>
                  </a:cubicBezTo>
                  <a:cubicBezTo>
                    <a:pt x="132" y="70"/>
                    <a:pt x="115" y="74"/>
                    <a:pt x="77" y="78"/>
                  </a:cubicBezTo>
                  <a:cubicBezTo>
                    <a:pt x="54" y="80"/>
                    <a:pt x="0" y="85"/>
                    <a:pt x="0" y="135"/>
                  </a:cubicBezTo>
                  <a:cubicBezTo>
                    <a:pt x="0" y="172"/>
                    <a:pt x="35" y="188"/>
                    <a:pt x="67" y="188"/>
                  </a:cubicBezTo>
                  <a:cubicBezTo>
                    <a:pt x="94" y="188"/>
                    <a:pt x="117" y="181"/>
                    <a:pt x="133" y="168"/>
                  </a:cubicBezTo>
                  <a:cubicBezTo>
                    <a:pt x="134" y="173"/>
                    <a:pt x="135" y="177"/>
                    <a:pt x="137" y="181"/>
                  </a:cubicBezTo>
                  <a:cubicBezTo>
                    <a:pt x="138" y="184"/>
                    <a:pt x="141" y="185"/>
                    <a:pt x="144" y="185"/>
                  </a:cubicBezTo>
                  <a:lnTo>
                    <a:pt x="156" y="185"/>
                  </a:lnTo>
                  <a:cubicBezTo>
                    <a:pt x="158" y="185"/>
                    <a:pt x="161" y="184"/>
                    <a:pt x="162" y="182"/>
                  </a:cubicBezTo>
                  <a:cubicBezTo>
                    <a:pt x="163" y="180"/>
                    <a:pt x="164" y="178"/>
                    <a:pt x="163" y="175"/>
                  </a:cubicBezTo>
                  <a:cubicBezTo>
                    <a:pt x="160" y="170"/>
                    <a:pt x="158" y="158"/>
                    <a:pt x="158" y="151"/>
                  </a:cubicBezTo>
                  <a:close/>
                </a:path>
              </a:pathLst>
            </a:custGeom>
            <a:solidFill>
              <a:srgbClr val="F078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5" name="Freeform 32">
              <a:extLst>
                <a:ext uri="{FF2B5EF4-FFF2-40B4-BE49-F238E27FC236}">
                  <a16:creationId xmlns:a16="http://schemas.microsoft.com/office/drawing/2014/main" id="{D86AFC46-0199-4824-979B-637A047B243D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373" y="439"/>
              <a:ext cx="39" cy="45"/>
            </a:xfrm>
            <a:custGeom>
              <a:avLst/>
              <a:gdLst>
                <a:gd name="T0" fmla="*/ 68 w 164"/>
                <a:gd name="T1" fmla="*/ 162 h 188"/>
                <a:gd name="T2" fmla="*/ 28 w 164"/>
                <a:gd name="T3" fmla="*/ 134 h 188"/>
                <a:gd name="T4" fmla="*/ 80 w 164"/>
                <a:gd name="T5" fmla="*/ 103 h 188"/>
                <a:gd name="T6" fmla="*/ 132 w 164"/>
                <a:gd name="T7" fmla="*/ 93 h 188"/>
                <a:gd name="T8" fmla="*/ 132 w 164"/>
                <a:gd name="T9" fmla="*/ 118 h 188"/>
                <a:gd name="T10" fmla="*/ 68 w 164"/>
                <a:gd name="T11" fmla="*/ 162 h 188"/>
                <a:gd name="T12" fmla="*/ 159 w 164"/>
                <a:gd name="T13" fmla="*/ 151 h 188"/>
                <a:gd name="T14" fmla="*/ 159 w 164"/>
                <a:gd name="T15" fmla="*/ 57 h 188"/>
                <a:gd name="T16" fmla="*/ 86 w 164"/>
                <a:gd name="T17" fmla="*/ 0 h 188"/>
                <a:gd name="T18" fmla="*/ 9 w 164"/>
                <a:gd name="T19" fmla="*/ 53 h 188"/>
                <a:gd name="T20" fmla="*/ 11 w 164"/>
                <a:gd name="T21" fmla="*/ 59 h 188"/>
                <a:gd name="T22" fmla="*/ 17 w 164"/>
                <a:gd name="T23" fmla="*/ 62 h 188"/>
                <a:gd name="T24" fmla="*/ 29 w 164"/>
                <a:gd name="T25" fmla="*/ 62 h 188"/>
                <a:gd name="T26" fmla="*/ 36 w 164"/>
                <a:gd name="T27" fmla="*/ 57 h 188"/>
                <a:gd name="T28" fmla="*/ 86 w 164"/>
                <a:gd name="T29" fmla="*/ 27 h 188"/>
                <a:gd name="T30" fmla="*/ 132 w 164"/>
                <a:gd name="T31" fmla="*/ 57 h 188"/>
                <a:gd name="T32" fmla="*/ 78 w 164"/>
                <a:gd name="T33" fmla="*/ 78 h 188"/>
                <a:gd name="T34" fmla="*/ 0 w 164"/>
                <a:gd name="T35" fmla="*/ 135 h 188"/>
                <a:gd name="T36" fmla="*/ 68 w 164"/>
                <a:gd name="T37" fmla="*/ 188 h 188"/>
                <a:gd name="T38" fmla="*/ 134 w 164"/>
                <a:gd name="T39" fmla="*/ 168 h 188"/>
                <a:gd name="T40" fmla="*/ 138 w 164"/>
                <a:gd name="T41" fmla="*/ 181 h 188"/>
                <a:gd name="T42" fmla="*/ 144 w 164"/>
                <a:gd name="T43" fmla="*/ 185 h 188"/>
                <a:gd name="T44" fmla="*/ 157 w 164"/>
                <a:gd name="T45" fmla="*/ 185 h 188"/>
                <a:gd name="T46" fmla="*/ 163 w 164"/>
                <a:gd name="T47" fmla="*/ 182 h 188"/>
                <a:gd name="T48" fmla="*/ 163 w 164"/>
                <a:gd name="T49" fmla="*/ 175 h 188"/>
                <a:gd name="T50" fmla="*/ 159 w 164"/>
                <a:gd name="T51" fmla="*/ 151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64" h="188">
                  <a:moveTo>
                    <a:pt x="68" y="162"/>
                  </a:moveTo>
                  <a:cubicBezTo>
                    <a:pt x="68" y="162"/>
                    <a:pt x="28" y="161"/>
                    <a:pt x="28" y="134"/>
                  </a:cubicBezTo>
                  <a:cubicBezTo>
                    <a:pt x="28" y="122"/>
                    <a:pt x="32" y="108"/>
                    <a:pt x="80" y="103"/>
                  </a:cubicBezTo>
                  <a:cubicBezTo>
                    <a:pt x="98" y="102"/>
                    <a:pt x="118" y="100"/>
                    <a:pt x="132" y="93"/>
                  </a:cubicBezTo>
                  <a:lnTo>
                    <a:pt x="132" y="118"/>
                  </a:lnTo>
                  <a:cubicBezTo>
                    <a:pt x="132" y="148"/>
                    <a:pt x="100" y="162"/>
                    <a:pt x="68" y="162"/>
                  </a:cubicBezTo>
                  <a:close/>
                  <a:moveTo>
                    <a:pt x="159" y="151"/>
                  </a:moveTo>
                  <a:lnTo>
                    <a:pt x="159" y="57"/>
                  </a:lnTo>
                  <a:cubicBezTo>
                    <a:pt x="159" y="22"/>
                    <a:pt x="132" y="0"/>
                    <a:pt x="86" y="0"/>
                  </a:cubicBezTo>
                  <a:cubicBezTo>
                    <a:pt x="46" y="0"/>
                    <a:pt x="18" y="19"/>
                    <a:pt x="9" y="53"/>
                  </a:cubicBezTo>
                  <a:cubicBezTo>
                    <a:pt x="9" y="55"/>
                    <a:pt x="9" y="57"/>
                    <a:pt x="11" y="59"/>
                  </a:cubicBezTo>
                  <a:cubicBezTo>
                    <a:pt x="12" y="61"/>
                    <a:pt x="14" y="62"/>
                    <a:pt x="17" y="62"/>
                  </a:cubicBezTo>
                  <a:lnTo>
                    <a:pt x="29" y="62"/>
                  </a:lnTo>
                  <a:cubicBezTo>
                    <a:pt x="32" y="62"/>
                    <a:pt x="35" y="60"/>
                    <a:pt x="36" y="57"/>
                  </a:cubicBezTo>
                  <a:cubicBezTo>
                    <a:pt x="44" y="32"/>
                    <a:pt x="68" y="27"/>
                    <a:pt x="86" y="27"/>
                  </a:cubicBezTo>
                  <a:cubicBezTo>
                    <a:pt x="107" y="27"/>
                    <a:pt x="132" y="32"/>
                    <a:pt x="132" y="57"/>
                  </a:cubicBezTo>
                  <a:cubicBezTo>
                    <a:pt x="132" y="70"/>
                    <a:pt x="116" y="74"/>
                    <a:pt x="78" y="78"/>
                  </a:cubicBezTo>
                  <a:cubicBezTo>
                    <a:pt x="55" y="80"/>
                    <a:pt x="0" y="85"/>
                    <a:pt x="0" y="135"/>
                  </a:cubicBezTo>
                  <a:cubicBezTo>
                    <a:pt x="0" y="172"/>
                    <a:pt x="36" y="188"/>
                    <a:pt x="68" y="188"/>
                  </a:cubicBezTo>
                  <a:cubicBezTo>
                    <a:pt x="95" y="188"/>
                    <a:pt x="118" y="181"/>
                    <a:pt x="134" y="168"/>
                  </a:cubicBezTo>
                  <a:cubicBezTo>
                    <a:pt x="134" y="173"/>
                    <a:pt x="136" y="177"/>
                    <a:pt x="138" y="181"/>
                  </a:cubicBezTo>
                  <a:cubicBezTo>
                    <a:pt x="139" y="184"/>
                    <a:pt x="141" y="185"/>
                    <a:pt x="144" y="185"/>
                  </a:cubicBezTo>
                  <a:lnTo>
                    <a:pt x="157" y="185"/>
                  </a:lnTo>
                  <a:cubicBezTo>
                    <a:pt x="159" y="185"/>
                    <a:pt x="161" y="184"/>
                    <a:pt x="163" y="182"/>
                  </a:cubicBezTo>
                  <a:cubicBezTo>
                    <a:pt x="164" y="180"/>
                    <a:pt x="164" y="178"/>
                    <a:pt x="163" y="175"/>
                  </a:cubicBezTo>
                  <a:cubicBezTo>
                    <a:pt x="161" y="170"/>
                    <a:pt x="159" y="158"/>
                    <a:pt x="159" y="151"/>
                  </a:cubicBezTo>
                  <a:close/>
                </a:path>
              </a:pathLst>
            </a:custGeom>
            <a:solidFill>
              <a:srgbClr val="F078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6" name="Freeform 33">
              <a:extLst>
                <a:ext uri="{FF2B5EF4-FFF2-40B4-BE49-F238E27FC236}">
                  <a16:creationId xmlns:a16="http://schemas.microsoft.com/office/drawing/2014/main" id="{3D0EEFA8-0615-468B-8310-B2C4F31A304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665" y="440"/>
              <a:ext cx="6" cy="44"/>
            </a:xfrm>
            <a:custGeom>
              <a:avLst/>
              <a:gdLst>
                <a:gd name="T0" fmla="*/ 19 w 27"/>
                <a:gd name="T1" fmla="*/ 0 h 180"/>
                <a:gd name="T2" fmla="*/ 8 w 27"/>
                <a:gd name="T3" fmla="*/ 0 h 180"/>
                <a:gd name="T4" fmla="*/ 0 w 27"/>
                <a:gd name="T5" fmla="*/ 7 h 180"/>
                <a:gd name="T6" fmla="*/ 0 w 27"/>
                <a:gd name="T7" fmla="*/ 173 h 180"/>
                <a:gd name="T8" fmla="*/ 8 w 27"/>
                <a:gd name="T9" fmla="*/ 180 h 180"/>
                <a:gd name="T10" fmla="*/ 19 w 27"/>
                <a:gd name="T11" fmla="*/ 180 h 180"/>
                <a:gd name="T12" fmla="*/ 27 w 27"/>
                <a:gd name="T13" fmla="*/ 173 h 180"/>
                <a:gd name="T14" fmla="*/ 27 w 27"/>
                <a:gd name="T15" fmla="*/ 7 h 180"/>
                <a:gd name="T16" fmla="*/ 19 w 27"/>
                <a:gd name="T17" fmla="*/ 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" h="180">
                  <a:moveTo>
                    <a:pt x="19" y="0"/>
                  </a:moveTo>
                  <a:lnTo>
                    <a:pt x="8" y="0"/>
                  </a:lnTo>
                  <a:cubicBezTo>
                    <a:pt x="3" y="0"/>
                    <a:pt x="0" y="3"/>
                    <a:pt x="0" y="7"/>
                  </a:cubicBezTo>
                  <a:lnTo>
                    <a:pt x="0" y="173"/>
                  </a:lnTo>
                  <a:cubicBezTo>
                    <a:pt x="0" y="177"/>
                    <a:pt x="3" y="180"/>
                    <a:pt x="8" y="180"/>
                  </a:cubicBezTo>
                  <a:lnTo>
                    <a:pt x="19" y="180"/>
                  </a:lnTo>
                  <a:cubicBezTo>
                    <a:pt x="24" y="180"/>
                    <a:pt x="27" y="177"/>
                    <a:pt x="27" y="173"/>
                  </a:cubicBezTo>
                  <a:lnTo>
                    <a:pt x="27" y="7"/>
                  </a:lnTo>
                  <a:cubicBezTo>
                    <a:pt x="27" y="3"/>
                    <a:pt x="24" y="0"/>
                    <a:pt x="19" y="0"/>
                  </a:cubicBezTo>
                  <a:close/>
                </a:path>
              </a:pathLst>
            </a:custGeom>
            <a:solidFill>
              <a:srgbClr val="F078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7" name="Freeform 34">
              <a:extLst>
                <a:ext uri="{FF2B5EF4-FFF2-40B4-BE49-F238E27FC236}">
                  <a16:creationId xmlns:a16="http://schemas.microsoft.com/office/drawing/2014/main" id="{46E41F3C-AA12-417C-978D-8B846879748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685" y="439"/>
              <a:ext cx="23" cy="45"/>
            </a:xfrm>
            <a:custGeom>
              <a:avLst/>
              <a:gdLst>
                <a:gd name="T0" fmla="*/ 88 w 94"/>
                <a:gd name="T1" fmla="*/ 3 h 187"/>
                <a:gd name="T2" fmla="*/ 27 w 94"/>
                <a:gd name="T3" fmla="*/ 20 h 187"/>
                <a:gd name="T4" fmla="*/ 27 w 94"/>
                <a:gd name="T5" fmla="*/ 14 h 187"/>
                <a:gd name="T6" fmla="*/ 20 w 94"/>
                <a:gd name="T7" fmla="*/ 7 h 187"/>
                <a:gd name="T8" fmla="*/ 7 w 94"/>
                <a:gd name="T9" fmla="*/ 7 h 187"/>
                <a:gd name="T10" fmla="*/ 0 w 94"/>
                <a:gd name="T11" fmla="*/ 14 h 187"/>
                <a:gd name="T12" fmla="*/ 0 w 94"/>
                <a:gd name="T13" fmla="*/ 180 h 187"/>
                <a:gd name="T14" fmla="*/ 7 w 94"/>
                <a:gd name="T15" fmla="*/ 187 h 187"/>
                <a:gd name="T16" fmla="*/ 20 w 94"/>
                <a:gd name="T17" fmla="*/ 187 h 187"/>
                <a:gd name="T18" fmla="*/ 27 w 94"/>
                <a:gd name="T19" fmla="*/ 180 h 187"/>
                <a:gd name="T20" fmla="*/ 27 w 94"/>
                <a:gd name="T21" fmla="*/ 80 h 187"/>
                <a:gd name="T22" fmla="*/ 43 w 94"/>
                <a:gd name="T23" fmla="*/ 41 h 187"/>
                <a:gd name="T24" fmla="*/ 86 w 94"/>
                <a:gd name="T25" fmla="*/ 29 h 187"/>
                <a:gd name="T26" fmla="*/ 92 w 94"/>
                <a:gd name="T27" fmla="*/ 27 h 187"/>
                <a:gd name="T28" fmla="*/ 94 w 94"/>
                <a:gd name="T29" fmla="*/ 21 h 187"/>
                <a:gd name="T30" fmla="*/ 94 w 94"/>
                <a:gd name="T31" fmla="*/ 10 h 187"/>
                <a:gd name="T32" fmla="*/ 88 w 94"/>
                <a:gd name="T33" fmla="*/ 3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4" h="187">
                  <a:moveTo>
                    <a:pt x="88" y="3"/>
                  </a:moveTo>
                  <a:cubicBezTo>
                    <a:pt x="64" y="0"/>
                    <a:pt x="43" y="6"/>
                    <a:pt x="27" y="20"/>
                  </a:cubicBezTo>
                  <a:lnTo>
                    <a:pt x="27" y="14"/>
                  </a:lnTo>
                  <a:cubicBezTo>
                    <a:pt x="27" y="10"/>
                    <a:pt x="24" y="7"/>
                    <a:pt x="20" y="7"/>
                  </a:cubicBezTo>
                  <a:lnTo>
                    <a:pt x="7" y="7"/>
                  </a:lnTo>
                  <a:cubicBezTo>
                    <a:pt x="3" y="7"/>
                    <a:pt x="0" y="10"/>
                    <a:pt x="0" y="14"/>
                  </a:cubicBezTo>
                  <a:lnTo>
                    <a:pt x="0" y="180"/>
                  </a:lnTo>
                  <a:cubicBezTo>
                    <a:pt x="0" y="184"/>
                    <a:pt x="3" y="187"/>
                    <a:pt x="7" y="187"/>
                  </a:cubicBezTo>
                  <a:lnTo>
                    <a:pt x="20" y="187"/>
                  </a:lnTo>
                  <a:cubicBezTo>
                    <a:pt x="24" y="187"/>
                    <a:pt x="27" y="184"/>
                    <a:pt x="27" y="180"/>
                  </a:cubicBezTo>
                  <a:lnTo>
                    <a:pt x="27" y="80"/>
                  </a:lnTo>
                  <a:cubicBezTo>
                    <a:pt x="27" y="64"/>
                    <a:pt x="33" y="50"/>
                    <a:pt x="43" y="41"/>
                  </a:cubicBezTo>
                  <a:cubicBezTo>
                    <a:pt x="53" y="31"/>
                    <a:pt x="68" y="27"/>
                    <a:pt x="86" y="29"/>
                  </a:cubicBezTo>
                  <a:cubicBezTo>
                    <a:pt x="88" y="29"/>
                    <a:pt x="91" y="28"/>
                    <a:pt x="92" y="27"/>
                  </a:cubicBezTo>
                  <a:cubicBezTo>
                    <a:pt x="94" y="25"/>
                    <a:pt x="94" y="23"/>
                    <a:pt x="94" y="21"/>
                  </a:cubicBezTo>
                  <a:lnTo>
                    <a:pt x="94" y="10"/>
                  </a:lnTo>
                  <a:cubicBezTo>
                    <a:pt x="94" y="7"/>
                    <a:pt x="92" y="3"/>
                    <a:pt x="88" y="3"/>
                  </a:cubicBezTo>
                  <a:close/>
                </a:path>
              </a:pathLst>
            </a:custGeom>
            <a:solidFill>
              <a:srgbClr val="F078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8" name="Freeform 35">
              <a:extLst>
                <a:ext uri="{FF2B5EF4-FFF2-40B4-BE49-F238E27FC236}">
                  <a16:creationId xmlns:a16="http://schemas.microsoft.com/office/drawing/2014/main" id="{75674113-A324-4FB1-A94F-90C28A71D4E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747" y="426"/>
              <a:ext cx="54" cy="58"/>
            </a:xfrm>
            <a:custGeom>
              <a:avLst/>
              <a:gdLst>
                <a:gd name="T0" fmla="*/ 217 w 224"/>
                <a:gd name="T1" fmla="*/ 0 h 238"/>
                <a:gd name="T2" fmla="*/ 204 w 224"/>
                <a:gd name="T3" fmla="*/ 0 h 238"/>
                <a:gd name="T4" fmla="*/ 197 w 224"/>
                <a:gd name="T5" fmla="*/ 4 h 238"/>
                <a:gd name="T6" fmla="*/ 112 w 224"/>
                <a:gd name="T7" fmla="*/ 198 h 238"/>
                <a:gd name="T8" fmla="*/ 27 w 224"/>
                <a:gd name="T9" fmla="*/ 4 h 238"/>
                <a:gd name="T10" fmla="*/ 20 w 224"/>
                <a:gd name="T11" fmla="*/ 0 h 238"/>
                <a:gd name="T12" fmla="*/ 8 w 224"/>
                <a:gd name="T13" fmla="*/ 0 h 238"/>
                <a:gd name="T14" fmla="*/ 0 w 224"/>
                <a:gd name="T15" fmla="*/ 7 h 238"/>
                <a:gd name="T16" fmla="*/ 0 w 224"/>
                <a:gd name="T17" fmla="*/ 231 h 238"/>
                <a:gd name="T18" fmla="*/ 8 w 224"/>
                <a:gd name="T19" fmla="*/ 238 h 238"/>
                <a:gd name="T20" fmla="*/ 19 w 224"/>
                <a:gd name="T21" fmla="*/ 238 h 238"/>
                <a:gd name="T22" fmla="*/ 27 w 224"/>
                <a:gd name="T23" fmla="*/ 231 h 238"/>
                <a:gd name="T24" fmla="*/ 27 w 224"/>
                <a:gd name="T25" fmla="*/ 70 h 238"/>
                <a:gd name="T26" fmla="*/ 99 w 224"/>
                <a:gd name="T27" fmla="*/ 234 h 238"/>
                <a:gd name="T28" fmla="*/ 106 w 224"/>
                <a:gd name="T29" fmla="*/ 238 h 238"/>
                <a:gd name="T30" fmla="*/ 119 w 224"/>
                <a:gd name="T31" fmla="*/ 238 h 238"/>
                <a:gd name="T32" fmla="*/ 126 w 224"/>
                <a:gd name="T33" fmla="*/ 234 h 238"/>
                <a:gd name="T34" fmla="*/ 197 w 224"/>
                <a:gd name="T35" fmla="*/ 70 h 238"/>
                <a:gd name="T36" fmla="*/ 197 w 224"/>
                <a:gd name="T37" fmla="*/ 231 h 238"/>
                <a:gd name="T38" fmla="*/ 205 w 224"/>
                <a:gd name="T39" fmla="*/ 238 h 238"/>
                <a:gd name="T40" fmla="*/ 217 w 224"/>
                <a:gd name="T41" fmla="*/ 238 h 238"/>
                <a:gd name="T42" fmla="*/ 224 w 224"/>
                <a:gd name="T43" fmla="*/ 231 h 238"/>
                <a:gd name="T44" fmla="*/ 224 w 224"/>
                <a:gd name="T45" fmla="*/ 7 h 238"/>
                <a:gd name="T46" fmla="*/ 217 w 224"/>
                <a:gd name="T47" fmla="*/ 0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24" h="238">
                  <a:moveTo>
                    <a:pt x="217" y="0"/>
                  </a:moveTo>
                  <a:lnTo>
                    <a:pt x="204" y="0"/>
                  </a:lnTo>
                  <a:cubicBezTo>
                    <a:pt x="201" y="0"/>
                    <a:pt x="198" y="2"/>
                    <a:pt x="197" y="4"/>
                  </a:cubicBezTo>
                  <a:lnTo>
                    <a:pt x="112" y="198"/>
                  </a:lnTo>
                  <a:lnTo>
                    <a:pt x="27" y="4"/>
                  </a:lnTo>
                  <a:cubicBezTo>
                    <a:pt x="26" y="2"/>
                    <a:pt x="23" y="0"/>
                    <a:pt x="20" y="0"/>
                  </a:cubicBezTo>
                  <a:lnTo>
                    <a:pt x="8" y="0"/>
                  </a:lnTo>
                  <a:cubicBezTo>
                    <a:pt x="3" y="0"/>
                    <a:pt x="0" y="3"/>
                    <a:pt x="0" y="7"/>
                  </a:cubicBezTo>
                  <a:lnTo>
                    <a:pt x="0" y="231"/>
                  </a:lnTo>
                  <a:cubicBezTo>
                    <a:pt x="0" y="235"/>
                    <a:pt x="3" y="238"/>
                    <a:pt x="8" y="238"/>
                  </a:cubicBezTo>
                  <a:lnTo>
                    <a:pt x="19" y="238"/>
                  </a:lnTo>
                  <a:cubicBezTo>
                    <a:pt x="24" y="238"/>
                    <a:pt x="27" y="235"/>
                    <a:pt x="27" y="231"/>
                  </a:cubicBezTo>
                  <a:lnTo>
                    <a:pt x="27" y="70"/>
                  </a:lnTo>
                  <a:lnTo>
                    <a:pt x="99" y="234"/>
                  </a:lnTo>
                  <a:cubicBezTo>
                    <a:pt x="100" y="237"/>
                    <a:pt x="103" y="238"/>
                    <a:pt x="106" y="238"/>
                  </a:cubicBezTo>
                  <a:lnTo>
                    <a:pt x="119" y="238"/>
                  </a:lnTo>
                  <a:cubicBezTo>
                    <a:pt x="122" y="238"/>
                    <a:pt x="124" y="237"/>
                    <a:pt x="126" y="234"/>
                  </a:cubicBezTo>
                  <a:lnTo>
                    <a:pt x="197" y="70"/>
                  </a:lnTo>
                  <a:lnTo>
                    <a:pt x="197" y="231"/>
                  </a:lnTo>
                  <a:cubicBezTo>
                    <a:pt x="197" y="235"/>
                    <a:pt x="201" y="238"/>
                    <a:pt x="205" y="238"/>
                  </a:cubicBezTo>
                  <a:lnTo>
                    <a:pt x="217" y="238"/>
                  </a:lnTo>
                  <a:cubicBezTo>
                    <a:pt x="221" y="238"/>
                    <a:pt x="224" y="235"/>
                    <a:pt x="224" y="231"/>
                  </a:cubicBezTo>
                  <a:lnTo>
                    <a:pt x="224" y="7"/>
                  </a:lnTo>
                  <a:cubicBezTo>
                    <a:pt x="224" y="3"/>
                    <a:pt x="221" y="0"/>
                    <a:pt x="217" y="0"/>
                  </a:cubicBezTo>
                  <a:close/>
                </a:path>
              </a:pathLst>
            </a:custGeom>
            <a:solidFill>
              <a:srgbClr val="F078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9" name="Freeform 36">
              <a:extLst>
                <a:ext uri="{FF2B5EF4-FFF2-40B4-BE49-F238E27FC236}">
                  <a16:creationId xmlns:a16="http://schemas.microsoft.com/office/drawing/2014/main" id="{113A2518-1F46-414F-A06A-C9ACD2C4174C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812" y="439"/>
              <a:ext cx="43" cy="46"/>
            </a:xfrm>
            <a:custGeom>
              <a:avLst/>
              <a:gdLst>
                <a:gd name="T0" fmla="*/ 29 w 181"/>
                <a:gd name="T1" fmla="*/ 76 h 189"/>
                <a:gd name="T2" fmla="*/ 90 w 181"/>
                <a:gd name="T3" fmla="*/ 27 h 189"/>
                <a:gd name="T4" fmla="*/ 151 w 181"/>
                <a:gd name="T5" fmla="*/ 76 h 189"/>
                <a:gd name="T6" fmla="*/ 29 w 181"/>
                <a:gd name="T7" fmla="*/ 76 h 189"/>
                <a:gd name="T8" fmla="*/ 90 w 181"/>
                <a:gd name="T9" fmla="*/ 0 h 189"/>
                <a:gd name="T10" fmla="*/ 0 w 181"/>
                <a:gd name="T11" fmla="*/ 96 h 189"/>
                <a:gd name="T12" fmla="*/ 92 w 181"/>
                <a:gd name="T13" fmla="*/ 189 h 189"/>
                <a:gd name="T14" fmla="*/ 176 w 181"/>
                <a:gd name="T15" fmla="*/ 129 h 189"/>
                <a:gd name="T16" fmla="*/ 175 w 181"/>
                <a:gd name="T17" fmla="*/ 122 h 189"/>
                <a:gd name="T18" fmla="*/ 169 w 181"/>
                <a:gd name="T19" fmla="*/ 119 h 189"/>
                <a:gd name="T20" fmla="*/ 157 w 181"/>
                <a:gd name="T21" fmla="*/ 119 h 189"/>
                <a:gd name="T22" fmla="*/ 150 w 181"/>
                <a:gd name="T23" fmla="*/ 124 h 189"/>
                <a:gd name="T24" fmla="*/ 92 w 181"/>
                <a:gd name="T25" fmla="*/ 163 h 189"/>
                <a:gd name="T26" fmla="*/ 27 w 181"/>
                <a:gd name="T27" fmla="*/ 102 h 189"/>
                <a:gd name="T28" fmla="*/ 173 w 181"/>
                <a:gd name="T29" fmla="*/ 102 h 189"/>
                <a:gd name="T30" fmla="*/ 180 w 181"/>
                <a:gd name="T31" fmla="*/ 95 h 189"/>
                <a:gd name="T32" fmla="*/ 152 w 181"/>
                <a:gd name="T33" fmla="*/ 27 h 189"/>
                <a:gd name="T34" fmla="*/ 90 w 181"/>
                <a:gd name="T35" fmla="*/ 0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81" h="189">
                  <a:moveTo>
                    <a:pt x="29" y="76"/>
                  </a:moveTo>
                  <a:cubicBezTo>
                    <a:pt x="37" y="47"/>
                    <a:pt x="61" y="27"/>
                    <a:pt x="90" y="27"/>
                  </a:cubicBezTo>
                  <a:cubicBezTo>
                    <a:pt x="118" y="27"/>
                    <a:pt x="143" y="47"/>
                    <a:pt x="151" y="76"/>
                  </a:cubicBezTo>
                  <a:lnTo>
                    <a:pt x="29" y="76"/>
                  </a:lnTo>
                  <a:close/>
                  <a:moveTo>
                    <a:pt x="90" y="0"/>
                  </a:moveTo>
                  <a:cubicBezTo>
                    <a:pt x="40" y="0"/>
                    <a:pt x="0" y="43"/>
                    <a:pt x="0" y="96"/>
                  </a:cubicBezTo>
                  <a:cubicBezTo>
                    <a:pt x="0" y="148"/>
                    <a:pt x="40" y="189"/>
                    <a:pt x="92" y="189"/>
                  </a:cubicBezTo>
                  <a:cubicBezTo>
                    <a:pt x="134" y="189"/>
                    <a:pt x="164" y="168"/>
                    <a:pt x="176" y="129"/>
                  </a:cubicBezTo>
                  <a:cubicBezTo>
                    <a:pt x="177" y="127"/>
                    <a:pt x="177" y="124"/>
                    <a:pt x="175" y="122"/>
                  </a:cubicBezTo>
                  <a:cubicBezTo>
                    <a:pt x="174" y="120"/>
                    <a:pt x="172" y="119"/>
                    <a:pt x="169" y="119"/>
                  </a:cubicBezTo>
                  <a:lnTo>
                    <a:pt x="157" y="119"/>
                  </a:lnTo>
                  <a:cubicBezTo>
                    <a:pt x="154" y="119"/>
                    <a:pt x="151" y="121"/>
                    <a:pt x="150" y="124"/>
                  </a:cubicBezTo>
                  <a:cubicBezTo>
                    <a:pt x="140" y="150"/>
                    <a:pt x="121" y="163"/>
                    <a:pt x="92" y="163"/>
                  </a:cubicBezTo>
                  <a:cubicBezTo>
                    <a:pt x="57" y="163"/>
                    <a:pt x="30" y="137"/>
                    <a:pt x="27" y="102"/>
                  </a:cubicBezTo>
                  <a:lnTo>
                    <a:pt x="173" y="102"/>
                  </a:lnTo>
                  <a:cubicBezTo>
                    <a:pt x="177" y="102"/>
                    <a:pt x="180" y="99"/>
                    <a:pt x="180" y="95"/>
                  </a:cubicBezTo>
                  <a:cubicBezTo>
                    <a:pt x="181" y="71"/>
                    <a:pt x="170" y="45"/>
                    <a:pt x="152" y="27"/>
                  </a:cubicBezTo>
                  <a:cubicBezTo>
                    <a:pt x="135" y="10"/>
                    <a:pt x="113" y="0"/>
                    <a:pt x="90" y="0"/>
                  </a:cubicBezTo>
                  <a:close/>
                </a:path>
              </a:pathLst>
            </a:custGeom>
            <a:solidFill>
              <a:srgbClr val="F078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0" name="Freeform 37">
              <a:extLst>
                <a:ext uri="{FF2B5EF4-FFF2-40B4-BE49-F238E27FC236}">
                  <a16:creationId xmlns:a16="http://schemas.microsoft.com/office/drawing/2014/main" id="{41EA17C5-200B-4C66-AA46-9F488F1DEFFB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076" y="439"/>
              <a:ext cx="43" cy="46"/>
            </a:xfrm>
            <a:custGeom>
              <a:avLst/>
              <a:gdLst>
                <a:gd name="T0" fmla="*/ 29 w 181"/>
                <a:gd name="T1" fmla="*/ 76 h 189"/>
                <a:gd name="T2" fmla="*/ 90 w 181"/>
                <a:gd name="T3" fmla="*/ 27 h 189"/>
                <a:gd name="T4" fmla="*/ 151 w 181"/>
                <a:gd name="T5" fmla="*/ 76 h 189"/>
                <a:gd name="T6" fmla="*/ 29 w 181"/>
                <a:gd name="T7" fmla="*/ 76 h 189"/>
                <a:gd name="T8" fmla="*/ 90 w 181"/>
                <a:gd name="T9" fmla="*/ 0 h 189"/>
                <a:gd name="T10" fmla="*/ 0 w 181"/>
                <a:gd name="T11" fmla="*/ 96 h 189"/>
                <a:gd name="T12" fmla="*/ 92 w 181"/>
                <a:gd name="T13" fmla="*/ 189 h 189"/>
                <a:gd name="T14" fmla="*/ 176 w 181"/>
                <a:gd name="T15" fmla="*/ 129 h 189"/>
                <a:gd name="T16" fmla="*/ 175 w 181"/>
                <a:gd name="T17" fmla="*/ 122 h 189"/>
                <a:gd name="T18" fmla="*/ 169 w 181"/>
                <a:gd name="T19" fmla="*/ 119 h 189"/>
                <a:gd name="T20" fmla="*/ 157 w 181"/>
                <a:gd name="T21" fmla="*/ 119 h 189"/>
                <a:gd name="T22" fmla="*/ 150 w 181"/>
                <a:gd name="T23" fmla="*/ 124 h 189"/>
                <a:gd name="T24" fmla="*/ 92 w 181"/>
                <a:gd name="T25" fmla="*/ 163 h 189"/>
                <a:gd name="T26" fmla="*/ 27 w 181"/>
                <a:gd name="T27" fmla="*/ 102 h 189"/>
                <a:gd name="T28" fmla="*/ 173 w 181"/>
                <a:gd name="T29" fmla="*/ 102 h 189"/>
                <a:gd name="T30" fmla="*/ 180 w 181"/>
                <a:gd name="T31" fmla="*/ 95 h 189"/>
                <a:gd name="T32" fmla="*/ 152 w 181"/>
                <a:gd name="T33" fmla="*/ 27 h 189"/>
                <a:gd name="T34" fmla="*/ 90 w 181"/>
                <a:gd name="T35" fmla="*/ 0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81" h="189">
                  <a:moveTo>
                    <a:pt x="29" y="76"/>
                  </a:moveTo>
                  <a:cubicBezTo>
                    <a:pt x="37" y="47"/>
                    <a:pt x="62" y="27"/>
                    <a:pt x="90" y="27"/>
                  </a:cubicBezTo>
                  <a:cubicBezTo>
                    <a:pt x="118" y="27"/>
                    <a:pt x="143" y="47"/>
                    <a:pt x="151" y="76"/>
                  </a:cubicBezTo>
                  <a:lnTo>
                    <a:pt x="29" y="76"/>
                  </a:lnTo>
                  <a:close/>
                  <a:moveTo>
                    <a:pt x="90" y="0"/>
                  </a:moveTo>
                  <a:cubicBezTo>
                    <a:pt x="40" y="0"/>
                    <a:pt x="0" y="43"/>
                    <a:pt x="0" y="96"/>
                  </a:cubicBezTo>
                  <a:cubicBezTo>
                    <a:pt x="0" y="148"/>
                    <a:pt x="40" y="189"/>
                    <a:pt x="92" y="189"/>
                  </a:cubicBezTo>
                  <a:cubicBezTo>
                    <a:pt x="134" y="189"/>
                    <a:pt x="164" y="168"/>
                    <a:pt x="176" y="129"/>
                  </a:cubicBezTo>
                  <a:cubicBezTo>
                    <a:pt x="177" y="127"/>
                    <a:pt x="177" y="124"/>
                    <a:pt x="175" y="122"/>
                  </a:cubicBezTo>
                  <a:cubicBezTo>
                    <a:pt x="174" y="120"/>
                    <a:pt x="172" y="119"/>
                    <a:pt x="169" y="119"/>
                  </a:cubicBezTo>
                  <a:lnTo>
                    <a:pt x="157" y="119"/>
                  </a:lnTo>
                  <a:cubicBezTo>
                    <a:pt x="154" y="119"/>
                    <a:pt x="151" y="121"/>
                    <a:pt x="150" y="124"/>
                  </a:cubicBezTo>
                  <a:cubicBezTo>
                    <a:pt x="140" y="150"/>
                    <a:pt x="121" y="163"/>
                    <a:pt x="92" y="163"/>
                  </a:cubicBezTo>
                  <a:cubicBezTo>
                    <a:pt x="57" y="163"/>
                    <a:pt x="30" y="137"/>
                    <a:pt x="27" y="102"/>
                  </a:cubicBezTo>
                  <a:lnTo>
                    <a:pt x="173" y="102"/>
                  </a:lnTo>
                  <a:cubicBezTo>
                    <a:pt x="177" y="102"/>
                    <a:pt x="180" y="99"/>
                    <a:pt x="180" y="95"/>
                  </a:cubicBezTo>
                  <a:cubicBezTo>
                    <a:pt x="181" y="71"/>
                    <a:pt x="170" y="45"/>
                    <a:pt x="152" y="27"/>
                  </a:cubicBezTo>
                  <a:cubicBezTo>
                    <a:pt x="135" y="10"/>
                    <a:pt x="113" y="0"/>
                    <a:pt x="90" y="0"/>
                  </a:cubicBezTo>
                  <a:close/>
                </a:path>
              </a:pathLst>
            </a:custGeom>
            <a:solidFill>
              <a:srgbClr val="F078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1" name="Freeform 38">
              <a:extLst>
                <a:ext uri="{FF2B5EF4-FFF2-40B4-BE49-F238E27FC236}">
                  <a16:creationId xmlns:a16="http://schemas.microsoft.com/office/drawing/2014/main" id="{35A788E5-69AF-4386-978C-F5110CD3E08C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862" y="422"/>
              <a:ext cx="43" cy="63"/>
            </a:xfrm>
            <a:custGeom>
              <a:avLst/>
              <a:gdLst>
                <a:gd name="T0" fmla="*/ 90 w 180"/>
                <a:gd name="T1" fmla="*/ 232 h 258"/>
                <a:gd name="T2" fmla="*/ 26 w 180"/>
                <a:gd name="T3" fmla="*/ 164 h 258"/>
                <a:gd name="T4" fmla="*/ 90 w 180"/>
                <a:gd name="T5" fmla="*/ 96 h 258"/>
                <a:gd name="T6" fmla="*/ 154 w 180"/>
                <a:gd name="T7" fmla="*/ 164 h 258"/>
                <a:gd name="T8" fmla="*/ 90 w 180"/>
                <a:gd name="T9" fmla="*/ 232 h 258"/>
                <a:gd name="T10" fmla="*/ 173 w 180"/>
                <a:gd name="T11" fmla="*/ 0 h 258"/>
                <a:gd name="T12" fmla="*/ 161 w 180"/>
                <a:gd name="T13" fmla="*/ 0 h 258"/>
                <a:gd name="T14" fmla="*/ 154 w 180"/>
                <a:gd name="T15" fmla="*/ 7 h 258"/>
                <a:gd name="T16" fmla="*/ 154 w 180"/>
                <a:gd name="T17" fmla="*/ 98 h 258"/>
                <a:gd name="T18" fmla="*/ 90 w 180"/>
                <a:gd name="T19" fmla="*/ 69 h 258"/>
                <a:gd name="T20" fmla="*/ 0 w 180"/>
                <a:gd name="T21" fmla="*/ 164 h 258"/>
                <a:gd name="T22" fmla="*/ 90 w 180"/>
                <a:gd name="T23" fmla="*/ 258 h 258"/>
                <a:gd name="T24" fmla="*/ 154 w 180"/>
                <a:gd name="T25" fmla="*/ 230 h 258"/>
                <a:gd name="T26" fmla="*/ 154 w 180"/>
                <a:gd name="T27" fmla="*/ 247 h 258"/>
                <a:gd name="T28" fmla="*/ 161 w 180"/>
                <a:gd name="T29" fmla="*/ 254 h 258"/>
                <a:gd name="T30" fmla="*/ 173 w 180"/>
                <a:gd name="T31" fmla="*/ 254 h 258"/>
                <a:gd name="T32" fmla="*/ 180 w 180"/>
                <a:gd name="T33" fmla="*/ 247 h 258"/>
                <a:gd name="T34" fmla="*/ 180 w 180"/>
                <a:gd name="T35" fmla="*/ 7 h 258"/>
                <a:gd name="T36" fmla="*/ 173 w 180"/>
                <a:gd name="T37" fmla="*/ 0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0" h="258">
                  <a:moveTo>
                    <a:pt x="90" y="232"/>
                  </a:moveTo>
                  <a:cubicBezTo>
                    <a:pt x="55" y="232"/>
                    <a:pt x="26" y="202"/>
                    <a:pt x="26" y="164"/>
                  </a:cubicBezTo>
                  <a:cubicBezTo>
                    <a:pt x="26" y="127"/>
                    <a:pt x="55" y="96"/>
                    <a:pt x="90" y="96"/>
                  </a:cubicBezTo>
                  <a:cubicBezTo>
                    <a:pt x="125" y="96"/>
                    <a:pt x="154" y="127"/>
                    <a:pt x="154" y="164"/>
                  </a:cubicBezTo>
                  <a:cubicBezTo>
                    <a:pt x="154" y="202"/>
                    <a:pt x="125" y="232"/>
                    <a:pt x="90" y="232"/>
                  </a:cubicBezTo>
                  <a:close/>
                  <a:moveTo>
                    <a:pt x="173" y="0"/>
                  </a:moveTo>
                  <a:lnTo>
                    <a:pt x="161" y="0"/>
                  </a:lnTo>
                  <a:cubicBezTo>
                    <a:pt x="157" y="0"/>
                    <a:pt x="154" y="3"/>
                    <a:pt x="154" y="7"/>
                  </a:cubicBezTo>
                  <a:lnTo>
                    <a:pt x="154" y="98"/>
                  </a:lnTo>
                  <a:cubicBezTo>
                    <a:pt x="137" y="80"/>
                    <a:pt x="114" y="69"/>
                    <a:pt x="90" y="69"/>
                  </a:cubicBezTo>
                  <a:cubicBezTo>
                    <a:pt x="40" y="69"/>
                    <a:pt x="0" y="112"/>
                    <a:pt x="0" y="164"/>
                  </a:cubicBezTo>
                  <a:cubicBezTo>
                    <a:pt x="0" y="216"/>
                    <a:pt x="40" y="258"/>
                    <a:pt x="90" y="258"/>
                  </a:cubicBezTo>
                  <a:cubicBezTo>
                    <a:pt x="114" y="258"/>
                    <a:pt x="137" y="248"/>
                    <a:pt x="154" y="230"/>
                  </a:cubicBezTo>
                  <a:lnTo>
                    <a:pt x="154" y="247"/>
                  </a:lnTo>
                  <a:cubicBezTo>
                    <a:pt x="154" y="251"/>
                    <a:pt x="157" y="254"/>
                    <a:pt x="161" y="254"/>
                  </a:cubicBezTo>
                  <a:lnTo>
                    <a:pt x="173" y="254"/>
                  </a:lnTo>
                  <a:cubicBezTo>
                    <a:pt x="177" y="254"/>
                    <a:pt x="180" y="251"/>
                    <a:pt x="180" y="247"/>
                  </a:cubicBezTo>
                  <a:lnTo>
                    <a:pt x="180" y="7"/>
                  </a:lnTo>
                  <a:cubicBezTo>
                    <a:pt x="180" y="3"/>
                    <a:pt x="177" y="0"/>
                    <a:pt x="173" y="0"/>
                  </a:cubicBezTo>
                  <a:close/>
                </a:path>
              </a:pathLst>
            </a:custGeom>
            <a:solidFill>
              <a:srgbClr val="F078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2" name="Freeform 39">
              <a:extLst>
                <a:ext uri="{FF2B5EF4-FFF2-40B4-BE49-F238E27FC236}">
                  <a16:creationId xmlns:a16="http://schemas.microsoft.com/office/drawing/2014/main" id="{4F6CA5B9-671C-43BB-AF51-0279A1F8A36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919" y="440"/>
              <a:ext cx="7" cy="44"/>
            </a:xfrm>
            <a:custGeom>
              <a:avLst/>
              <a:gdLst>
                <a:gd name="T0" fmla="*/ 20 w 27"/>
                <a:gd name="T1" fmla="*/ 0 h 180"/>
                <a:gd name="T2" fmla="*/ 8 w 27"/>
                <a:gd name="T3" fmla="*/ 0 h 180"/>
                <a:gd name="T4" fmla="*/ 0 w 27"/>
                <a:gd name="T5" fmla="*/ 7 h 180"/>
                <a:gd name="T6" fmla="*/ 0 w 27"/>
                <a:gd name="T7" fmla="*/ 173 h 180"/>
                <a:gd name="T8" fmla="*/ 8 w 27"/>
                <a:gd name="T9" fmla="*/ 180 h 180"/>
                <a:gd name="T10" fmla="*/ 20 w 27"/>
                <a:gd name="T11" fmla="*/ 180 h 180"/>
                <a:gd name="T12" fmla="*/ 27 w 27"/>
                <a:gd name="T13" fmla="*/ 173 h 180"/>
                <a:gd name="T14" fmla="*/ 27 w 27"/>
                <a:gd name="T15" fmla="*/ 7 h 180"/>
                <a:gd name="T16" fmla="*/ 20 w 27"/>
                <a:gd name="T17" fmla="*/ 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" h="180">
                  <a:moveTo>
                    <a:pt x="20" y="0"/>
                  </a:moveTo>
                  <a:lnTo>
                    <a:pt x="8" y="0"/>
                  </a:lnTo>
                  <a:cubicBezTo>
                    <a:pt x="4" y="0"/>
                    <a:pt x="0" y="3"/>
                    <a:pt x="0" y="7"/>
                  </a:cubicBezTo>
                  <a:lnTo>
                    <a:pt x="0" y="173"/>
                  </a:lnTo>
                  <a:cubicBezTo>
                    <a:pt x="0" y="177"/>
                    <a:pt x="4" y="180"/>
                    <a:pt x="8" y="180"/>
                  </a:cubicBezTo>
                  <a:lnTo>
                    <a:pt x="20" y="180"/>
                  </a:lnTo>
                  <a:cubicBezTo>
                    <a:pt x="24" y="180"/>
                    <a:pt x="27" y="177"/>
                    <a:pt x="27" y="173"/>
                  </a:cubicBezTo>
                  <a:lnTo>
                    <a:pt x="27" y="7"/>
                  </a:lnTo>
                  <a:cubicBezTo>
                    <a:pt x="27" y="3"/>
                    <a:pt x="24" y="0"/>
                    <a:pt x="20" y="0"/>
                  </a:cubicBezTo>
                  <a:close/>
                </a:path>
              </a:pathLst>
            </a:custGeom>
            <a:solidFill>
              <a:srgbClr val="F078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3" name="Freeform 40">
              <a:extLst>
                <a:ext uri="{FF2B5EF4-FFF2-40B4-BE49-F238E27FC236}">
                  <a16:creationId xmlns:a16="http://schemas.microsoft.com/office/drawing/2014/main" id="{EAF9C4F9-294A-4CFE-BA51-ACEC26CB417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937" y="439"/>
              <a:ext cx="38" cy="46"/>
            </a:xfrm>
            <a:custGeom>
              <a:avLst/>
              <a:gdLst>
                <a:gd name="T0" fmla="*/ 84 w 159"/>
                <a:gd name="T1" fmla="*/ 76 h 189"/>
                <a:gd name="T2" fmla="*/ 36 w 159"/>
                <a:gd name="T3" fmla="*/ 53 h 189"/>
                <a:gd name="T4" fmla="*/ 42 w 159"/>
                <a:gd name="T5" fmla="*/ 39 h 189"/>
                <a:gd name="T6" fmla="*/ 80 w 159"/>
                <a:gd name="T7" fmla="*/ 26 h 189"/>
                <a:gd name="T8" fmla="*/ 128 w 159"/>
                <a:gd name="T9" fmla="*/ 56 h 189"/>
                <a:gd name="T10" fmla="*/ 135 w 159"/>
                <a:gd name="T11" fmla="*/ 62 h 189"/>
                <a:gd name="T12" fmla="*/ 147 w 159"/>
                <a:gd name="T13" fmla="*/ 62 h 189"/>
                <a:gd name="T14" fmla="*/ 153 w 159"/>
                <a:gd name="T15" fmla="*/ 59 h 189"/>
                <a:gd name="T16" fmla="*/ 155 w 159"/>
                <a:gd name="T17" fmla="*/ 53 h 189"/>
                <a:gd name="T18" fmla="*/ 79 w 159"/>
                <a:gd name="T19" fmla="*/ 0 h 189"/>
                <a:gd name="T20" fmla="*/ 9 w 159"/>
                <a:gd name="T21" fmla="*/ 53 h 189"/>
                <a:gd name="T22" fmla="*/ 80 w 159"/>
                <a:gd name="T23" fmla="*/ 102 h 189"/>
                <a:gd name="T24" fmla="*/ 132 w 159"/>
                <a:gd name="T25" fmla="*/ 132 h 189"/>
                <a:gd name="T26" fmla="*/ 126 w 159"/>
                <a:gd name="T27" fmla="*/ 149 h 189"/>
                <a:gd name="T28" fmla="*/ 84 w 159"/>
                <a:gd name="T29" fmla="*/ 163 h 189"/>
                <a:gd name="T30" fmla="*/ 27 w 159"/>
                <a:gd name="T31" fmla="*/ 128 h 189"/>
                <a:gd name="T32" fmla="*/ 20 w 159"/>
                <a:gd name="T33" fmla="*/ 122 h 189"/>
                <a:gd name="T34" fmla="*/ 8 w 159"/>
                <a:gd name="T35" fmla="*/ 122 h 189"/>
                <a:gd name="T36" fmla="*/ 2 w 159"/>
                <a:gd name="T37" fmla="*/ 125 h 189"/>
                <a:gd name="T38" fmla="*/ 0 w 159"/>
                <a:gd name="T39" fmla="*/ 131 h 189"/>
                <a:gd name="T40" fmla="*/ 85 w 159"/>
                <a:gd name="T41" fmla="*/ 189 h 189"/>
                <a:gd name="T42" fmla="*/ 145 w 159"/>
                <a:gd name="T43" fmla="*/ 168 h 189"/>
                <a:gd name="T44" fmla="*/ 159 w 159"/>
                <a:gd name="T45" fmla="*/ 131 h 189"/>
                <a:gd name="T46" fmla="*/ 159 w 159"/>
                <a:gd name="T47" fmla="*/ 131 h 189"/>
                <a:gd name="T48" fmla="*/ 84 w 159"/>
                <a:gd name="T49" fmla="*/ 76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59" h="189">
                  <a:moveTo>
                    <a:pt x="84" y="76"/>
                  </a:moveTo>
                  <a:cubicBezTo>
                    <a:pt x="43" y="70"/>
                    <a:pt x="36" y="64"/>
                    <a:pt x="36" y="53"/>
                  </a:cubicBezTo>
                  <a:cubicBezTo>
                    <a:pt x="36" y="48"/>
                    <a:pt x="38" y="43"/>
                    <a:pt x="42" y="39"/>
                  </a:cubicBezTo>
                  <a:cubicBezTo>
                    <a:pt x="50" y="31"/>
                    <a:pt x="63" y="26"/>
                    <a:pt x="80" y="26"/>
                  </a:cubicBezTo>
                  <a:cubicBezTo>
                    <a:pt x="98" y="26"/>
                    <a:pt x="121" y="32"/>
                    <a:pt x="128" y="56"/>
                  </a:cubicBezTo>
                  <a:cubicBezTo>
                    <a:pt x="129" y="59"/>
                    <a:pt x="132" y="62"/>
                    <a:pt x="135" y="62"/>
                  </a:cubicBezTo>
                  <a:lnTo>
                    <a:pt x="147" y="62"/>
                  </a:lnTo>
                  <a:cubicBezTo>
                    <a:pt x="150" y="62"/>
                    <a:pt x="152" y="61"/>
                    <a:pt x="153" y="59"/>
                  </a:cubicBezTo>
                  <a:cubicBezTo>
                    <a:pt x="155" y="57"/>
                    <a:pt x="155" y="55"/>
                    <a:pt x="155" y="53"/>
                  </a:cubicBezTo>
                  <a:cubicBezTo>
                    <a:pt x="147" y="19"/>
                    <a:pt x="119" y="0"/>
                    <a:pt x="79" y="0"/>
                  </a:cubicBezTo>
                  <a:cubicBezTo>
                    <a:pt x="33" y="0"/>
                    <a:pt x="9" y="27"/>
                    <a:pt x="9" y="53"/>
                  </a:cubicBezTo>
                  <a:cubicBezTo>
                    <a:pt x="10" y="92"/>
                    <a:pt x="50" y="98"/>
                    <a:pt x="80" y="102"/>
                  </a:cubicBezTo>
                  <a:cubicBezTo>
                    <a:pt x="122" y="108"/>
                    <a:pt x="131" y="118"/>
                    <a:pt x="132" y="132"/>
                  </a:cubicBezTo>
                  <a:cubicBezTo>
                    <a:pt x="132" y="138"/>
                    <a:pt x="130" y="144"/>
                    <a:pt x="126" y="149"/>
                  </a:cubicBezTo>
                  <a:cubicBezTo>
                    <a:pt x="117" y="158"/>
                    <a:pt x="102" y="163"/>
                    <a:pt x="84" y="163"/>
                  </a:cubicBezTo>
                  <a:cubicBezTo>
                    <a:pt x="66" y="163"/>
                    <a:pt x="33" y="159"/>
                    <a:pt x="27" y="128"/>
                  </a:cubicBezTo>
                  <a:cubicBezTo>
                    <a:pt x="26" y="125"/>
                    <a:pt x="23" y="122"/>
                    <a:pt x="20" y="122"/>
                  </a:cubicBezTo>
                  <a:lnTo>
                    <a:pt x="8" y="122"/>
                  </a:lnTo>
                  <a:cubicBezTo>
                    <a:pt x="6" y="122"/>
                    <a:pt x="3" y="123"/>
                    <a:pt x="2" y="125"/>
                  </a:cubicBezTo>
                  <a:cubicBezTo>
                    <a:pt x="1" y="127"/>
                    <a:pt x="0" y="129"/>
                    <a:pt x="0" y="131"/>
                  </a:cubicBezTo>
                  <a:cubicBezTo>
                    <a:pt x="6" y="167"/>
                    <a:pt x="38" y="189"/>
                    <a:pt x="85" y="189"/>
                  </a:cubicBezTo>
                  <a:cubicBezTo>
                    <a:pt x="110" y="189"/>
                    <a:pt x="131" y="182"/>
                    <a:pt x="145" y="168"/>
                  </a:cubicBezTo>
                  <a:cubicBezTo>
                    <a:pt x="154" y="158"/>
                    <a:pt x="159" y="145"/>
                    <a:pt x="159" y="131"/>
                  </a:cubicBezTo>
                  <a:lnTo>
                    <a:pt x="159" y="131"/>
                  </a:lnTo>
                  <a:cubicBezTo>
                    <a:pt x="156" y="87"/>
                    <a:pt x="110" y="80"/>
                    <a:pt x="84" y="76"/>
                  </a:cubicBezTo>
                  <a:close/>
                </a:path>
              </a:pathLst>
            </a:custGeom>
            <a:solidFill>
              <a:srgbClr val="F078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4" name="Freeform 41">
              <a:extLst>
                <a:ext uri="{FF2B5EF4-FFF2-40B4-BE49-F238E27FC236}">
                  <a16:creationId xmlns:a16="http://schemas.microsoft.com/office/drawing/2014/main" id="{C57128A5-60C9-4C0C-9F5F-83893A65A11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029" y="422"/>
              <a:ext cx="37" cy="62"/>
            </a:xfrm>
            <a:custGeom>
              <a:avLst/>
              <a:gdLst>
                <a:gd name="T0" fmla="*/ 79 w 155"/>
                <a:gd name="T1" fmla="*/ 69 h 254"/>
                <a:gd name="T2" fmla="*/ 27 w 155"/>
                <a:gd name="T3" fmla="*/ 89 h 254"/>
                <a:gd name="T4" fmla="*/ 27 w 155"/>
                <a:gd name="T5" fmla="*/ 7 h 254"/>
                <a:gd name="T6" fmla="*/ 19 w 155"/>
                <a:gd name="T7" fmla="*/ 0 h 254"/>
                <a:gd name="T8" fmla="*/ 7 w 155"/>
                <a:gd name="T9" fmla="*/ 0 h 254"/>
                <a:gd name="T10" fmla="*/ 0 w 155"/>
                <a:gd name="T11" fmla="*/ 7 h 254"/>
                <a:gd name="T12" fmla="*/ 0 w 155"/>
                <a:gd name="T13" fmla="*/ 247 h 254"/>
                <a:gd name="T14" fmla="*/ 7 w 155"/>
                <a:gd name="T15" fmla="*/ 254 h 254"/>
                <a:gd name="T16" fmla="*/ 19 w 155"/>
                <a:gd name="T17" fmla="*/ 254 h 254"/>
                <a:gd name="T18" fmla="*/ 27 w 155"/>
                <a:gd name="T19" fmla="*/ 247 h 254"/>
                <a:gd name="T20" fmla="*/ 27 w 155"/>
                <a:gd name="T21" fmla="*/ 147 h 254"/>
                <a:gd name="T22" fmla="*/ 79 w 155"/>
                <a:gd name="T23" fmla="*/ 96 h 254"/>
                <a:gd name="T24" fmla="*/ 128 w 155"/>
                <a:gd name="T25" fmla="*/ 147 h 254"/>
                <a:gd name="T26" fmla="*/ 128 w 155"/>
                <a:gd name="T27" fmla="*/ 247 h 254"/>
                <a:gd name="T28" fmla="*/ 135 w 155"/>
                <a:gd name="T29" fmla="*/ 254 h 254"/>
                <a:gd name="T30" fmla="*/ 147 w 155"/>
                <a:gd name="T31" fmla="*/ 254 h 254"/>
                <a:gd name="T32" fmla="*/ 155 w 155"/>
                <a:gd name="T33" fmla="*/ 247 h 254"/>
                <a:gd name="T34" fmla="*/ 155 w 155"/>
                <a:gd name="T35" fmla="*/ 147 h 254"/>
                <a:gd name="T36" fmla="*/ 79 w 155"/>
                <a:gd name="T37" fmla="*/ 69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55" h="254">
                  <a:moveTo>
                    <a:pt x="79" y="69"/>
                  </a:moveTo>
                  <a:cubicBezTo>
                    <a:pt x="59" y="69"/>
                    <a:pt x="41" y="76"/>
                    <a:pt x="27" y="89"/>
                  </a:cubicBezTo>
                  <a:lnTo>
                    <a:pt x="27" y="7"/>
                  </a:lnTo>
                  <a:cubicBezTo>
                    <a:pt x="27" y="3"/>
                    <a:pt x="23" y="0"/>
                    <a:pt x="19" y="0"/>
                  </a:cubicBezTo>
                  <a:lnTo>
                    <a:pt x="7" y="0"/>
                  </a:lnTo>
                  <a:cubicBezTo>
                    <a:pt x="3" y="0"/>
                    <a:pt x="0" y="3"/>
                    <a:pt x="0" y="7"/>
                  </a:cubicBezTo>
                  <a:lnTo>
                    <a:pt x="0" y="247"/>
                  </a:lnTo>
                  <a:cubicBezTo>
                    <a:pt x="0" y="251"/>
                    <a:pt x="3" y="254"/>
                    <a:pt x="7" y="254"/>
                  </a:cubicBezTo>
                  <a:lnTo>
                    <a:pt x="19" y="254"/>
                  </a:lnTo>
                  <a:cubicBezTo>
                    <a:pt x="23" y="254"/>
                    <a:pt x="27" y="251"/>
                    <a:pt x="27" y="247"/>
                  </a:cubicBezTo>
                  <a:lnTo>
                    <a:pt x="27" y="147"/>
                  </a:lnTo>
                  <a:cubicBezTo>
                    <a:pt x="27" y="118"/>
                    <a:pt x="49" y="96"/>
                    <a:pt x="79" y="96"/>
                  </a:cubicBezTo>
                  <a:cubicBezTo>
                    <a:pt x="111" y="96"/>
                    <a:pt x="128" y="114"/>
                    <a:pt x="128" y="147"/>
                  </a:cubicBezTo>
                  <a:lnTo>
                    <a:pt x="128" y="247"/>
                  </a:lnTo>
                  <a:cubicBezTo>
                    <a:pt x="128" y="251"/>
                    <a:pt x="131" y="254"/>
                    <a:pt x="135" y="254"/>
                  </a:cubicBezTo>
                  <a:lnTo>
                    <a:pt x="147" y="254"/>
                  </a:lnTo>
                  <a:cubicBezTo>
                    <a:pt x="151" y="254"/>
                    <a:pt x="155" y="251"/>
                    <a:pt x="155" y="247"/>
                  </a:cubicBezTo>
                  <a:lnTo>
                    <a:pt x="155" y="147"/>
                  </a:lnTo>
                  <a:cubicBezTo>
                    <a:pt x="155" y="99"/>
                    <a:pt x="126" y="69"/>
                    <a:pt x="79" y="69"/>
                  </a:cubicBezTo>
                  <a:close/>
                </a:path>
              </a:pathLst>
            </a:custGeom>
            <a:solidFill>
              <a:srgbClr val="F078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5" name="Freeform 42">
              <a:extLst>
                <a:ext uri="{FF2B5EF4-FFF2-40B4-BE49-F238E27FC236}">
                  <a16:creationId xmlns:a16="http://schemas.microsoft.com/office/drawing/2014/main" id="{7C479B4C-24CF-4A56-AE03-B39D98F026BB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213" y="439"/>
              <a:ext cx="43" cy="46"/>
            </a:xfrm>
            <a:custGeom>
              <a:avLst/>
              <a:gdLst>
                <a:gd name="T0" fmla="*/ 29 w 181"/>
                <a:gd name="T1" fmla="*/ 76 h 189"/>
                <a:gd name="T2" fmla="*/ 90 w 181"/>
                <a:gd name="T3" fmla="*/ 27 h 189"/>
                <a:gd name="T4" fmla="*/ 151 w 181"/>
                <a:gd name="T5" fmla="*/ 76 h 189"/>
                <a:gd name="T6" fmla="*/ 29 w 181"/>
                <a:gd name="T7" fmla="*/ 76 h 189"/>
                <a:gd name="T8" fmla="*/ 90 w 181"/>
                <a:gd name="T9" fmla="*/ 0 h 189"/>
                <a:gd name="T10" fmla="*/ 0 w 181"/>
                <a:gd name="T11" fmla="*/ 96 h 189"/>
                <a:gd name="T12" fmla="*/ 92 w 181"/>
                <a:gd name="T13" fmla="*/ 189 h 189"/>
                <a:gd name="T14" fmla="*/ 176 w 181"/>
                <a:gd name="T15" fmla="*/ 129 h 189"/>
                <a:gd name="T16" fmla="*/ 175 w 181"/>
                <a:gd name="T17" fmla="*/ 122 h 189"/>
                <a:gd name="T18" fmla="*/ 169 w 181"/>
                <a:gd name="T19" fmla="*/ 119 h 189"/>
                <a:gd name="T20" fmla="*/ 157 w 181"/>
                <a:gd name="T21" fmla="*/ 119 h 189"/>
                <a:gd name="T22" fmla="*/ 150 w 181"/>
                <a:gd name="T23" fmla="*/ 124 h 189"/>
                <a:gd name="T24" fmla="*/ 92 w 181"/>
                <a:gd name="T25" fmla="*/ 163 h 189"/>
                <a:gd name="T26" fmla="*/ 27 w 181"/>
                <a:gd name="T27" fmla="*/ 102 h 189"/>
                <a:gd name="T28" fmla="*/ 173 w 181"/>
                <a:gd name="T29" fmla="*/ 102 h 189"/>
                <a:gd name="T30" fmla="*/ 180 w 181"/>
                <a:gd name="T31" fmla="*/ 95 h 189"/>
                <a:gd name="T32" fmla="*/ 152 w 181"/>
                <a:gd name="T33" fmla="*/ 27 h 189"/>
                <a:gd name="T34" fmla="*/ 90 w 181"/>
                <a:gd name="T35" fmla="*/ 0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81" h="189">
                  <a:moveTo>
                    <a:pt x="29" y="76"/>
                  </a:moveTo>
                  <a:cubicBezTo>
                    <a:pt x="37" y="47"/>
                    <a:pt x="62" y="27"/>
                    <a:pt x="90" y="27"/>
                  </a:cubicBezTo>
                  <a:cubicBezTo>
                    <a:pt x="118" y="27"/>
                    <a:pt x="143" y="47"/>
                    <a:pt x="151" y="76"/>
                  </a:cubicBezTo>
                  <a:lnTo>
                    <a:pt x="29" y="76"/>
                  </a:lnTo>
                  <a:close/>
                  <a:moveTo>
                    <a:pt x="90" y="0"/>
                  </a:moveTo>
                  <a:cubicBezTo>
                    <a:pt x="40" y="0"/>
                    <a:pt x="0" y="43"/>
                    <a:pt x="0" y="96"/>
                  </a:cubicBezTo>
                  <a:cubicBezTo>
                    <a:pt x="0" y="148"/>
                    <a:pt x="40" y="189"/>
                    <a:pt x="92" y="189"/>
                  </a:cubicBezTo>
                  <a:cubicBezTo>
                    <a:pt x="134" y="189"/>
                    <a:pt x="164" y="168"/>
                    <a:pt x="176" y="129"/>
                  </a:cubicBezTo>
                  <a:cubicBezTo>
                    <a:pt x="177" y="127"/>
                    <a:pt x="177" y="124"/>
                    <a:pt x="175" y="122"/>
                  </a:cubicBezTo>
                  <a:cubicBezTo>
                    <a:pt x="174" y="120"/>
                    <a:pt x="172" y="119"/>
                    <a:pt x="169" y="119"/>
                  </a:cubicBezTo>
                  <a:lnTo>
                    <a:pt x="157" y="119"/>
                  </a:lnTo>
                  <a:cubicBezTo>
                    <a:pt x="154" y="119"/>
                    <a:pt x="151" y="121"/>
                    <a:pt x="150" y="124"/>
                  </a:cubicBezTo>
                  <a:cubicBezTo>
                    <a:pt x="140" y="150"/>
                    <a:pt x="121" y="163"/>
                    <a:pt x="92" y="163"/>
                  </a:cubicBezTo>
                  <a:cubicBezTo>
                    <a:pt x="57" y="163"/>
                    <a:pt x="30" y="137"/>
                    <a:pt x="27" y="102"/>
                  </a:cubicBezTo>
                  <a:lnTo>
                    <a:pt x="173" y="102"/>
                  </a:lnTo>
                  <a:cubicBezTo>
                    <a:pt x="177" y="102"/>
                    <a:pt x="180" y="99"/>
                    <a:pt x="180" y="95"/>
                  </a:cubicBezTo>
                  <a:cubicBezTo>
                    <a:pt x="181" y="71"/>
                    <a:pt x="170" y="45"/>
                    <a:pt x="152" y="27"/>
                  </a:cubicBezTo>
                  <a:cubicBezTo>
                    <a:pt x="135" y="10"/>
                    <a:pt x="113" y="0"/>
                    <a:pt x="90" y="0"/>
                  </a:cubicBezTo>
                  <a:close/>
                </a:path>
              </a:pathLst>
            </a:custGeom>
            <a:solidFill>
              <a:srgbClr val="F078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6" name="Freeform 43">
              <a:extLst>
                <a:ext uri="{FF2B5EF4-FFF2-40B4-BE49-F238E27FC236}">
                  <a16:creationId xmlns:a16="http://schemas.microsoft.com/office/drawing/2014/main" id="{974CC57D-CA05-4687-A43D-E4D901C1CE6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266" y="439"/>
              <a:ext cx="37" cy="45"/>
            </a:xfrm>
            <a:custGeom>
              <a:avLst/>
              <a:gdLst>
                <a:gd name="T0" fmla="*/ 80 w 155"/>
                <a:gd name="T1" fmla="*/ 0 h 185"/>
                <a:gd name="T2" fmla="*/ 27 w 155"/>
                <a:gd name="T3" fmla="*/ 20 h 185"/>
                <a:gd name="T4" fmla="*/ 27 w 155"/>
                <a:gd name="T5" fmla="*/ 12 h 185"/>
                <a:gd name="T6" fmla="*/ 20 w 155"/>
                <a:gd name="T7" fmla="*/ 5 h 185"/>
                <a:gd name="T8" fmla="*/ 8 w 155"/>
                <a:gd name="T9" fmla="*/ 5 h 185"/>
                <a:gd name="T10" fmla="*/ 0 w 155"/>
                <a:gd name="T11" fmla="*/ 12 h 185"/>
                <a:gd name="T12" fmla="*/ 0 w 155"/>
                <a:gd name="T13" fmla="*/ 178 h 185"/>
                <a:gd name="T14" fmla="*/ 8 w 155"/>
                <a:gd name="T15" fmla="*/ 185 h 185"/>
                <a:gd name="T16" fmla="*/ 20 w 155"/>
                <a:gd name="T17" fmla="*/ 185 h 185"/>
                <a:gd name="T18" fmla="*/ 27 w 155"/>
                <a:gd name="T19" fmla="*/ 178 h 185"/>
                <a:gd name="T20" fmla="*/ 27 w 155"/>
                <a:gd name="T21" fmla="*/ 78 h 185"/>
                <a:gd name="T22" fmla="*/ 79 w 155"/>
                <a:gd name="T23" fmla="*/ 27 h 185"/>
                <a:gd name="T24" fmla="*/ 128 w 155"/>
                <a:gd name="T25" fmla="*/ 78 h 185"/>
                <a:gd name="T26" fmla="*/ 128 w 155"/>
                <a:gd name="T27" fmla="*/ 178 h 185"/>
                <a:gd name="T28" fmla="*/ 135 w 155"/>
                <a:gd name="T29" fmla="*/ 185 h 185"/>
                <a:gd name="T30" fmla="*/ 147 w 155"/>
                <a:gd name="T31" fmla="*/ 185 h 185"/>
                <a:gd name="T32" fmla="*/ 155 w 155"/>
                <a:gd name="T33" fmla="*/ 178 h 185"/>
                <a:gd name="T34" fmla="*/ 155 w 155"/>
                <a:gd name="T35" fmla="*/ 78 h 185"/>
                <a:gd name="T36" fmla="*/ 80 w 155"/>
                <a:gd name="T37" fmla="*/ 0 h 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55" h="185">
                  <a:moveTo>
                    <a:pt x="80" y="0"/>
                  </a:moveTo>
                  <a:cubicBezTo>
                    <a:pt x="59" y="0"/>
                    <a:pt x="41" y="7"/>
                    <a:pt x="27" y="20"/>
                  </a:cubicBezTo>
                  <a:lnTo>
                    <a:pt x="27" y="12"/>
                  </a:lnTo>
                  <a:cubicBezTo>
                    <a:pt x="27" y="8"/>
                    <a:pt x="24" y="5"/>
                    <a:pt x="20" y="5"/>
                  </a:cubicBezTo>
                  <a:lnTo>
                    <a:pt x="8" y="5"/>
                  </a:lnTo>
                  <a:cubicBezTo>
                    <a:pt x="4" y="5"/>
                    <a:pt x="0" y="8"/>
                    <a:pt x="0" y="12"/>
                  </a:cubicBezTo>
                  <a:lnTo>
                    <a:pt x="0" y="178"/>
                  </a:lnTo>
                  <a:cubicBezTo>
                    <a:pt x="0" y="182"/>
                    <a:pt x="4" y="185"/>
                    <a:pt x="8" y="185"/>
                  </a:cubicBezTo>
                  <a:lnTo>
                    <a:pt x="20" y="185"/>
                  </a:lnTo>
                  <a:cubicBezTo>
                    <a:pt x="24" y="185"/>
                    <a:pt x="27" y="182"/>
                    <a:pt x="27" y="178"/>
                  </a:cubicBezTo>
                  <a:lnTo>
                    <a:pt x="27" y="78"/>
                  </a:lnTo>
                  <a:cubicBezTo>
                    <a:pt x="27" y="49"/>
                    <a:pt x="50" y="27"/>
                    <a:pt x="79" y="27"/>
                  </a:cubicBezTo>
                  <a:cubicBezTo>
                    <a:pt x="111" y="27"/>
                    <a:pt x="128" y="45"/>
                    <a:pt x="128" y="78"/>
                  </a:cubicBezTo>
                  <a:lnTo>
                    <a:pt x="128" y="178"/>
                  </a:lnTo>
                  <a:cubicBezTo>
                    <a:pt x="128" y="182"/>
                    <a:pt x="131" y="185"/>
                    <a:pt x="135" y="185"/>
                  </a:cubicBezTo>
                  <a:lnTo>
                    <a:pt x="147" y="185"/>
                  </a:lnTo>
                  <a:cubicBezTo>
                    <a:pt x="151" y="185"/>
                    <a:pt x="155" y="182"/>
                    <a:pt x="155" y="178"/>
                  </a:cubicBezTo>
                  <a:lnTo>
                    <a:pt x="155" y="78"/>
                  </a:lnTo>
                  <a:cubicBezTo>
                    <a:pt x="155" y="30"/>
                    <a:pt x="126" y="0"/>
                    <a:pt x="80" y="0"/>
                  </a:cubicBezTo>
                  <a:close/>
                </a:path>
              </a:pathLst>
            </a:custGeom>
            <a:solidFill>
              <a:srgbClr val="F078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7" name="Freeform 44">
              <a:extLst>
                <a:ext uri="{FF2B5EF4-FFF2-40B4-BE49-F238E27FC236}">
                  <a16:creationId xmlns:a16="http://schemas.microsoft.com/office/drawing/2014/main" id="{256B23C2-3A5B-4FBE-A93D-199D319983B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312" y="432"/>
              <a:ext cx="22" cy="52"/>
            </a:xfrm>
            <a:custGeom>
              <a:avLst/>
              <a:gdLst>
                <a:gd name="T0" fmla="*/ 86 w 94"/>
                <a:gd name="T1" fmla="*/ 36 h 217"/>
                <a:gd name="T2" fmla="*/ 49 w 94"/>
                <a:gd name="T3" fmla="*/ 36 h 217"/>
                <a:gd name="T4" fmla="*/ 49 w 94"/>
                <a:gd name="T5" fmla="*/ 7 h 217"/>
                <a:gd name="T6" fmla="*/ 42 w 94"/>
                <a:gd name="T7" fmla="*/ 0 h 217"/>
                <a:gd name="T8" fmla="*/ 30 w 94"/>
                <a:gd name="T9" fmla="*/ 0 h 217"/>
                <a:gd name="T10" fmla="*/ 22 w 94"/>
                <a:gd name="T11" fmla="*/ 7 h 217"/>
                <a:gd name="T12" fmla="*/ 22 w 94"/>
                <a:gd name="T13" fmla="*/ 36 h 217"/>
                <a:gd name="T14" fmla="*/ 7 w 94"/>
                <a:gd name="T15" fmla="*/ 36 h 217"/>
                <a:gd name="T16" fmla="*/ 0 w 94"/>
                <a:gd name="T17" fmla="*/ 43 h 217"/>
                <a:gd name="T18" fmla="*/ 0 w 94"/>
                <a:gd name="T19" fmla="*/ 55 h 217"/>
                <a:gd name="T20" fmla="*/ 7 w 94"/>
                <a:gd name="T21" fmla="*/ 62 h 217"/>
                <a:gd name="T22" fmla="*/ 22 w 94"/>
                <a:gd name="T23" fmla="*/ 62 h 217"/>
                <a:gd name="T24" fmla="*/ 22 w 94"/>
                <a:gd name="T25" fmla="*/ 152 h 217"/>
                <a:gd name="T26" fmla="*/ 42 w 94"/>
                <a:gd name="T27" fmla="*/ 203 h 217"/>
                <a:gd name="T28" fmla="*/ 80 w 94"/>
                <a:gd name="T29" fmla="*/ 217 h 217"/>
                <a:gd name="T30" fmla="*/ 87 w 94"/>
                <a:gd name="T31" fmla="*/ 216 h 217"/>
                <a:gd name="T32" fmla="*/ 94 w 94"/>
                <a:gd name="T33" fmla="*/ 209 h 217"/>
                <a:gd name="T34" fmla="*/ 94 w 94"/>
                <a:gd name="T35" fmla="*/ 198 h 217"/>
                <a:gd name="T36" fmla="*/ 92 w 94"/>
                <a:gd name="T37" fmla="*/ 193 h 217"/>
                <a:gd name="T38" fmla="*/ 86 w 94"/>
                <a:gd name="T39" fmla="*/ 191 h 217"/>
                <a:gd name="T40" fmla="*/ 59 w 94"/>
                <a:gd name="T41" fmla="*/ 183 h 217"/>
                <a:gd name="T42" fmla="*/ 49 w 94"/>
                <a:gd name="T43" fmla="*/ 152 h 217"/>
                <a:gd name="T44" fmla="*/ 49 w 94"/>
                <a:gd name="T45" fmla="*/ 62 h 217"/>
                <a:gd name="T46" fmla="*/ 86 w 94"/>
                <a:gd name="T47" fmla="*/ 62 h 217"/>
                <a:gd name="T48" fmla="*/ 94 w 94"/>
                <a:gd name="T49" fmla="*/ 55 h 217"/>
                <a:gd name="T50" fmla="*/ 94 w 94"/>
                <a:gd name="T51" fmla="*/ 43 h 217"/>
                <a:gd name="T52" fmla="*/ 86 w 94"/>
                <a:gd name="T53" fmla="*/ 36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4" h="217">
                  <a:moveTo>
                    <a:pt x="86" y="36"/>
                  </a:moveTo>
                  <a:lnTo>
                    <a:pt x="49" y="36"/>
                  </a:lnTo>
                  <a:lnTo>
                    <a:pt x="49" y="7"/>
                  </a:lnTo>
                  <a:cubicBezTo>
                    <a:pt x="49" y="3"/>
                    <a:pt x="46" y="0"/>
                    <a:pt x="42" y="0"/>
                  </a:cubicBezTo>
                  <a:lnTo>
                    <a:pt x="30" y="0"/>
                  </a:lnTo>
                  <a:cubicBezTo>
                    <a:pt x="26" y="0"/>
                    <a:pt x="22" y="3"/>
                    <a:pt x="22" y="7"/>
                  </a:cubicBezTo>
                  <a:lnTo>
                    <a:pt x="22" y="36"/>
                  </a:lnTo>
                  <a:lnTo>
                    <a:pt x="7" y="36"/>
                  </a:lnTo>
                  <a:cubicBezTo>
                    <a:pt x="3" y="36"/>
                    <a:pt x="0" y="39"/>
                    <a:pt x="0" y="43"/>
                  </a:cubicBezTo>
                  <a:lnTo>
                    <a:pt x="0" y="55"/>
                  </a:lnTo>
                  <a:cubicBezTo>
                    <a:pt x="0" y="59"/>
                    <a:pt x="3" y="62"/>
                    <a:pt x="7" y="62"/>
                  </a:cubicBezTo>
                  <a:lnTo>
                    <a:pt x="22" y="62"/>
                  </a:lnTo>
                  <a:lnTo>
                    <a:pt x="22" y="152"/>
                  </a:lnTo>
                  <a:cubicBezTo>
                    <a:pt x="22" y="174"/>
                    <a:pt x="29" y="191"/>
                    <a:pt x="42" y="203"/>
                  </a:cubicBezTo>
                  <a:cubicBezTo>
                    <a:pt x="52" y="212"/>
                    <a:pt x="65" y="217"/>
                    <a:pt x="80" y="217"/>
                  </a:cubicBezTo>
                  <a:cubicBezTo>
                    <a:pt x="82" y="217"/>
                    <a:pt x="85" y="217"/>
                    <a:pt x="87" y="216"/>
                  </a:cubicBezTo>
                  <a:cubicBezTo>
                    <a:pt x="91" y="216"/>
                    <a:pt x="94" y="213"/>
                    <a:pt x="94" y="209"/>
                  </a:cubicBezTo>
                  <a:lnTo>
                    <a:pt x="94" y="198"/>
                  </a:lnTo>
                  <a:cubicBezTo>
                    <a:pt x="94" y="196"/>
                    <a:pt x="93" y="194"/>
                    <a:pt x="92" y="193"/>
                  </a:cubicBezTo>
                  <a:cubicBezTo>
                    <a:pt x="90" y="191"/>
                    <a:pt x="88" y="191"/>
                    <a:pt x="86" y="191"/>
                  </a:cubicBezTo>
                  <a:cubicBezTo>
                    <a:pt x="75" y="191"/>
                    <a:pt x="65" y="189"/>
                    <a:pt x="59" y="183"/>
                  </a:cubicBezTo>
                  <a:cubicBezTo>
                    <a:pt x="52" y="176"/>
                    <a:pt x="49" y="166"/>
                    <a:pt x="49" y="152"/>
                  </a:cubicBezTo>
                  <a:lnTo>
                    <a:pt x="49" y="62"/>
                  </a:lnTo>
                  <a:lnTo>
                    <a:pt x="86" y="62"/>
                  </a:lnTo>
                  <a:cubicBezTo>
                    <a:pt x="91" y="62"/>
                    <a:pt x="94" y="59"/>
                    <a:pt x="94" y="55"/>
                  </a:cubicBezTo>
                  <a:lnTo>
                    <a:pt x="94" y="43"/>
                  </a:lnTo>
                  <a:cubicBezTo>
                    <a:pt x="94" y="39"/>
                    <a:pt x="91" y="36"/>
                    <a:pt x="86" y="36"/>
                  </a:cubicBezTo>
                  <a:close/>
                </a:path>
              </a:pathLst>
            </a:custGeom>
            <a:solidFill>
              <a:srgbClr val="F078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8" name="Freeform 45">
              <a:extLst>
                <a:ext uri="{FF2B5EF4-FFF2-40B4-BE49-F238E27FC236}">
                  <a16:creationId xmlns:a16="http://schemas.microsoft.com/office/drawing/2014/main" id="{E16C5EC5-2057-49CC-82D2-8719CCFE95D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345" y="439"/>
              <a:ext cx="23" cy="45"/>
            </a:xfrm>
            <a:custGeom>
              <a:avLst/>
              <a:gdLst>
                <a:gd name="T0" fmla="*/ 88 w 95"/>
                <a:gd name="T1" fmla="*/ 3 h 187"/>
                <a:gd name="T2" fmla="*/ 27 w 95"/>
                <a:gd name="T3" fmla="*/ 20 h 187"/>
                <a:gd name="T4" fmla="*/ 27 w 95"/>
                <a:gd name="T5" fmla="*/ 14 h 187"/>
                <a:gd name="T6" fmla="*/ 20 w 95"/>
                <a:gd name="T7" fmla="*/ 7 h 187"/>
                <a:gd name="T8" fmla="*/ 7 w 95"/>
                <a:gd name="T9" fmla="*/ 7 h 187"/>
                <a:gd name="T10" fmla="*/ 0 w 95"/>
                <a:gd name="T11" fmla="*/ 14 h 187"/>
                <a:gd name="T12" fmla="*/ 0 w 95"/>
                <a:gd name="T13" fmla="*/ 180 h 187"/>
                <a:gd name="T14" fmla="*/ 7 w 95"/>
                <a:gd name="T15" fmla="*/ 187 h 187"/>
                <a:gd name="T16" fmla="*/ 20 w 95"/>
                <a:gd name="T17" fmla="*/ 187 h 187"/>
                <a:gd name="T18" fmla="*/ 27 w 95"/>
                <a:gd name="T19" fmla="*/ 180 h 187"/>
                <a:gd name="T20" fmla="*/ 27 w 95"/>
                <a:gd name="T21" fmla="*/ 80 h 187"/>
                <a:gd name="T22" fmla="*/ 43 w 95"/>
                <a:gd name="T23" fmla="*/ 41 h 187"/>
                <a:gd name="T24" fmla="*/ 87 w 95"/>
                <a:gd name="T25" fmla="*/ 29 h 187"/>
                <a:gd name="T26" fmla="*/ 92 w 95"/>
                <a:gd name="T27" fmla="*/ 27 h 187"/>
                <a:gd name="T28" fmla="*/ 95 w 95"/>
                <a:gd name="T29" fmla="*/ 21 h 187"/>
                <a:gd name="T30" fmla="*/ 95 w 95"/>
                <a:gd name="T31" fmla="*/ 10 h 187"/>
                <a:gd name="T32" fmla="*/ 88 w 95"/>
                <a:gd name="T33" fmla="*/ 3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5" h="187">
                  <a:moveTo>
                    <a:pt x="88" y="3"/>
                  </a:moveTo>
                  <a:cubicBezTo>
                    <a:pt x="65" y="0"/>
                    <a:pt x="44" y="6"/>
                    <a:pt x="27" y="20"/>
                  </a:cubicBezTo>
                  <a:lnTo>
                    <a:pt x="27" y="14"/>
                  </a:lnTo>
                  <a:cubicBezTo>
                    <a:pt x="27" y="10"/>
                    <a:pt x="24" y="7"/>
                    <a:pt x="20" y="7"/>
                  </a:cubicBezTo>
                  <a:lnTo>
                    <a:pt x="7" y="7"/>
                  </a:lnTo>
                  <a:cubicBezTo>
                    <a:pt x="3" y="7"/>
                    <a:pt x="0" y="10"/>
                    <a:pt x="0" y="14"/>
                  </a:cubicBezTo>
                  <a:lnTo>
                    <a:pt x="0" y="180"/>
                  </a:lnTo>
                  <a:cubicBezTo>
                    <a:pt x="0" y="184"/>
                    <a:pt x="3" y="187"/>
                    <a:pt x="7" y="187"/>
                  </a:cubicBezTo>
                  <a:lnTo>
                    <a:pt x="20" y="187"/>
                  </a:lnTo>
                  <a:cubicBezTo>
                    <a:pt x="24" y="187"/>
                    <a:pt x="27" y="184"/>
                    <a:pt x="27" y="180"/>
                  </a:cubicBezTo>
                  <a:lnTo>
                    <a:pt x="27" y="80"/>
                  </a:lnTo>
                  <a:cubicBezTo>
                    <a:pt x="27" y="64"/>
                    <a:pt x="33" y="50"/>
                    <a:pt x="43" y="41"/>
                  </a:cubicBezTo>
                  <a:cubicBezTo>
                    <a:pt x="53" y="31"/>
                    <a:pt x="68" y="27"/>
                    <a:pt x="87" y="29"/>
                  </a:cubicBezTo>
                  <a:cubicBezTo>
                    <a:pt x="89" y="29"/>
                    <a:pt x="91" y="28"/>
                    <a:pt x="92" y="27"/>
                  </a:cubicBezTo>
                  <a:cubicBezTo>
                    <a:pt x="94" y="25"/>
                    <a:pt x="95" y="23"/>
                    <a:pt x="95" y="21"/>
                  </a:cubicBezTo>
                  <a:lnTo>
                    <a:pt x="95" y="10"/>
                  </a:lnTo>
                  <a:cubicBezTo>
                    <a:pt x="95" y="7"/>
                    <a:pt x="92" y="3"/>
                    <a:pt x="88" y="3"/>
                  </a:cubicBezTo>
                  <a:close/>
                </a:path>
              </a:pathLst>
            </a:custGeom>
            <a:solidFill>
              <a:srgbClr val="F078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9" name="Freeform 46">
              <a:extLst>
                <a:ext uri="{FF2B5EF4-FFF2-40B4-BE49-F238E27FC236}">
                  <a16:creationId xmlns:a16="http://schemas.microsoft.com/office/drawing/2014/main" id="{72AAC083-216D-4A83-837F-BE57D03AF49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157" y="425"/>
              <a:ext cx="50" cy="60"/>
            </a:xfrm>
            <a:custGeom>
              <a:avLst/>
              <a:gdLst>
                <a:gd name="T0" fmla="*/ 192 w 208"/>
                <a:gd name="T1" fmla="*/ 196 h 248"/>
                <a:gd name="T2" fmla="*/ 182 w 208"/>
                <a:gd name="T3" fmla="*/ 196 h 248"/>
                <a:gd name="T4" fmla="*/ 121 w 208"/>
                <a:gd name="T5" fmla="*/ 222 h 248"/>
                <a:gd name="T6" fmla="*/ 30 w 208"/>
                <a:gd name="T7" fmla="*/ 124 h 248"/>
                <a:gd name="T8" fmla="*/ 121 w 208"/>
                <a:gd name="T9" fmla="*/ 27 h 248"/>
                <a:gd name="T10" fmla="*/ 186 w 208"/>
                <a:gd name="T11" fmla="*/ 55 h 248"/>
                <a:gd name="T12" fmla="*/ 196 w 208"/>
                <a:gd name="T13" fmla="*/ 55 h 248"/>
                <a:gd name="T14" fmla="*/ 205 w 208"/>
                <a:gd name="T15" fmla="*/ 46 h 248"/>
                <a:gd name="T16" fmla="*/ 205 w 208"/>
                <a:gd name="T17" fmla="*/ 37 h 248"/>
                <a:gd name="T18" fmla="*/ 121 w 208"/>
                <a:gd name="T19" fmla="*/ 0 h 248"/>
                <a:gd name="T20" fmla="*/ 0 w 208"/>
                <a:gd name="T21" fmla="*/ 124 h 248"/>
                <a:gd name="T22" fmla="*/ 121 w 208"/>
                <a:gd name="T23" fmla="*/ 248 h 248"/>
                <a:gd name="T24" fmla="*/ 201 w 208"/>
                <a:gd name="T25" fmla="*/ 215 h 248"/>
                <a:gd name="T26" fmla="*/ 201 w 208"/>
                <a:gd name="T27" fmla="*/ 205 h 248"/>
                <a:gd name="T28" fmla="*/ 192 w 208"/>
                <a:gd name="T29" fmla="*/ 196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08" h="248">
                  <a:moveTo>
                    <a:pt x="192" y="196"/>
                  </a:moveTo>
                  <a:cubicBezTo>
                    <a:pt x="189" y="193"/>
                    <a:pt x="185" y="193"/>
                    <a:pt x="182" y="196"/>
                  </a:cubicBezTo>
                  <a:cubicBezTo>
                    <a:pt x="166" y="212"/>
                    <a:pt x="144" y="222"/>
                    <a:pt x="121" y="222"/>
                  </a:cubicBezTo>
                  <a:cubicBezTo>
                    <a:pt x="71" y="222"/>
                    <a:pt x="30" y="178"/>
                    <a:pt x="30" y="124"/>
                  </a:cubicBezTo>
                  <a:cubicBezTo>
                    <a:pt x="30" y="71"/>
                    <a:pt x="71" y="27"/>
                    <a:pt x="121" y="27"/>
                  </a:cubicBezTo>
                  <a:cubicBezTo>
                    <a:pt x="146" y="27"/>
                    <a:pt x="169" y="37"/>
                    <a:pt x="186" y="55"/>
                  </a:cubicBezTo>
                  <a:cubicBezTo>
                    <a:pt x="188" y="58"/>
                    <a:pt x="193" y="58"/>
                    <a:pt x="196" y="55"/>
                  </a:cubicBezTo>
                  <a:lnTo>
                    <a:pt x="205" y="46"/>
                  </a:lnTo>
                  <a:cubicBezTo>
                    <a:pt x="208" y="44"/>
                    <a:pt x="208" y="39"/>
                    <a:pt x="205" y="37"/>
                  </a:cubicBezTo>
                  <a:cubicBezTo>
                    <a:pt x="184" y="14"/>
                    <a:pt x="154" y="0"/>
                    <a:pt x="121" y="0"/>
                  </a:cubicBezTo>
                  <a:cubicBezTo>
                    <a:pt x="56" y="0"/>
                    <a:pt x="0" y="56"/>
                    <a:pt x="0" y="124"/>
                  </a:cubicBezTo>
                  <a:cubicBezTo>
                    <a:pt x="0" y="193"/>
                    <a:pt x="56" y="248"/>
                    <a:pt x="121" y="248"/>
                  </a:cubicBezTo>
                  <a:cubicBezTo>
                    <a:pt x="151" y="248"/>
                    <a:pt x="180" y="236"/>
                    <a:pt x="201" y="215"/>
                  </a:cubicBezTo>
                  <a:cubicBezTo>
                    <a:pt x="204" y="212"/>
                    <a:pt x="204" y="208"/>
                    <a:pt x="201" y="205"/>
                  </a:cubicBezTo>
                  <a:lnTo>
                    <a:pt x="192" y="196"/>
                  </a:lnTo>
                  <a:close/>
                </a:path>
              </a:pathLst>
            </a:custGeom>
            <a:solidFill>
              <a:srgbClr val="F078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50" name="Freeform 47">
              <a:extLst>
                <a:ext uri="{FF2B5EF4-FFF2-40B4-BE49-F238E27FC236}">
                  <a16:creationId xmlns:a16="http://schemas.microsoft.com/office/drawing/2014/main" id="{57E240B3-4C35-4511-BAA2-E6C409A4B0F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983" y="439"/>
              <a:ext cx="38" cy="46"/>
            </a:xfrm>
            <a:custGeom>
              <a:avLst/>
              <a:gdLst>
                <a:gd name="T0" fmla="*/ 148 w 159"/>
                <a:gd name="T1" fmla="*/ 141 h 189"/>
                <a:gd name="T2" fmla="*/ 137 w 159"/>
                <a:gd name="T3" fmla="*/ 141 h 189"/>
                <a:gd name="T4" fmla="*/ 90 w 159"/>
                <a:gd name="T5" fmla="*/ 163 h 189"/>
                <a:gd name="T6" fmla="*/ 27 w 159"/>
                <a:gd name="T7" fmla="*/ 96 h 189"/>
                <a:gd name="T8" fmla="*/ 90 w 159"/>
                <a:gd name="T9" fmla="*/ 27 h 189"/>
                <a:gd name="T10" fmla="*/ 137 w 159"/>
                <a:gd name="T11" fmla="*/ 49 h 189"/>
                <a:gd name="T12" fmla="*/ 147 w 159"/>
                <a:gd name="T13" fmla="*/ 49 h 189"/>
                <a:gd name="T14" fmla="*/ 156 w 159"/>
                <a:gd name="T15" fmla="*/ 40 h 189"/>
                <a:gd name="T16" fmla="*/ 157 w 159"/>
                <a:gd name="T17" fmla="*/ 30 h 189"/>
                <a:gd name="T18" fmla="*/ 90 w 159"/>
                <a:gd name="T19" fmla="*/ 0 h 189"/>
                <a:gd name="T20" fmla="*/ 0 w 159"/>
                <a:gd name="T21" fmla="*/ 96 h 189"/>
                <a:gd name="T22" fmla="*/ 90 w 159"/>
                <a:gd name="T23" fmla="*/ 189 h 189"/>
                <a:gd name="T24" fmla="*/ 157 w 159"/>
                <a:gd name="T25" fmla="*/ 159 h 189"/>
                <a:gd name="T26" fmla="*/ 157 w 159"/>
                <a:gd name="T27" fmla="*/ 150 h 189"/>
                <a:gd name="T28" fmla="*/ 148 w 159"/>
                <a:gd name="T29" fmla="*/ 141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9" h="189">
                  <a:moveTo>
                    <a:pt x="148" y="141"/>
                  </a:moveTo>
                  <a:cubicBezTo>
                    <a:pt x="145" y="138"/>
                    <a:pt x="140" y="138"/>
                    <a:pt x="137" y="141"/>
                  </a:cubicBezTo>
                  <a:cubicBezTo>
                    <a:pt x="126" y="155"/>
                    <a:pt x="110" y="163"/>
                    <a:pt x="90" y="163"/>
                  </a:cubicBezTo>
                  <a:cubicBezTo>
                    <a:pt x="55" y="163"/>
                    <a:pt x="27" y="133"/>
                    <a:pt x="27" y="96"/>
                  </a:cubicBezTo>
                  <a:cubicBezTo>
                    <a:pt x="27" y="58"/>
                    <a:pt x="55" y="27"/>
                    <a:pt x="90" y="27"/>
                  </a:cubicBezTo>
                  <a:cubicBezTo>
                    <a:pt x="109" y="27"/>
                    <a:pt x="126" y="35"/>
                    <a:pt x="137" y="49"/>
                  </a:cubicBezTo>
                  <a:cubicBezTo>
                    <a:pt x="140" y="52"/>
                    <a:pt x="144" y="52"/>
                    <a:pt x="147" y="49"/>
                  </a:cubicBezTo>
                  <a:lnTo>
                    <a:pt x="156" y="40"/>
                  </a:lnTo>
                  <a:cubicBezTo>
                    <a:pt x="159" y="37"/>
                    <a:pt x="159" y="33"/>
                    <a:pt x="157" y="30"/>
                  </a:cubicBezTo>
                  <a:cubicBezTo>
                    <a:pt x="141" y="11"/>
                    <a:pt x="117" y="0"/>
                    <a:pt x="90" y="0"/>
                  </a:cubicBezTo>
                  <a:cubicBezTo>
                    <a:pt x="40" y="0"/>
                    <a:pt x="0" y="43"/>
                    <a:pt x="0" y="96"/>
                  </a:cubicBezTo>
                  <a:cubicBezTo>
                    <a:pt x="0" y="147"/>
                    <a:pt x="40" y="189"/>
                    <a:pt x="90" y="189"/>
                  </a:cubicBezTo>
                  <a:cubicBezTo>
                    <a:pt x="117" y="189"/>
                    <a:pt x="141" y="178"/>
                    <a:pt x="157" y="159"/>
                  </a:cubicBezTo>
                  <a:cubicBezTo>
                    <a:pt x="159" y="157"/>
                    <a:pt x="159" y="153"/>
                    <a:pt x="157" y="150"/>
                  </a:cubicBezTo>
                  <a:lnTo>
                    <a:pt x="148" y="141"/>
                  </a:lnTo>
                  <a:close/>
                </a:path>
              </a:pathLst>
            </a:custGeom>
            <a:solidFill>
              <a:srgbClr val="F078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51" name="Freeform 48">
              <a:extLst>
                <a:ext uri="{FF2B5EF4-FFF2-40B4-BE49-F238E27FC236}">
                  <a16:creationId xmlns:a16="http://schemas.microsoft.com/office/drawing/2014/main" id="{9C46D527-2945-446F-AA79-A4761A6AA4E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021" y="233"/>
              <a:ext cx="48" cy="188"/>
            </a:xfrm>
            <a:custGeom>
              <a:avLst/>
              <a:gdLst>
                <a:gd name="T0" fmla="*/ 0 w 202"/>
                <a:gd name="T1" fmla="*/ 0 h 783"/>
                <a:gd name="T2" fmla="*/ 0 w 202"/>
                <a:gd name="T3" fmla="*/ 435 h 783"/>
                <a:gd name="T4" fmla="*/ 84 w 202"/>
                <a:gd name="T5" fmla="*/ 724 h 783"/>
                <a:gd name="T6" fmla="*/ 202 w 202"/>
                <a:gd name="T7" fmla="*/ 783 h 783"/>
                <a:gd name="T8" fmla="*/ 202 w 202"/>
                <a:gd name="T9" fmla="*/ 395 h 783"/>
                <a:gd name="T10" fmla="*/ 0 w 202"/>
                <a:gd name="T11" fmla="*/ 0 h 7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2" h="783">
                  <a:moveTo>
                    <a:pt x="0" y="0"/>
                  </a:moveTo>
                  <a:lnTo>
                    <a:pt x="0" y="435"/>
                  </a:lnTo>
                  <a:cubicBezTo>
                    <a:pt x="0" y="602"/>
                    <a:pt x="29" y="678"/>
                    <a:pt x="84" y="724"/>
                  </a:cubicBezTo>
                  <a:cubicBezTo>
                    <a:pt x="115" y="749"/>
                    <a:pt x="155" y="767"/>
                    <a:pt x="202" y="783"/>
                  </a:cubicBezTo>
                  <a:lnTo>
                    <a:pt x="202" y="395"/>
                  </a:lnTo>
                  <a:cubicBezTo>
                    <a:pt x="200" y="233"/>
                    <a:pt x="121" y="90"/>
                    <a:pt x="0" y="0"/>
                  </a:cubicBezTo>
                  <a:close/>
                </a:path>
              </a:pathLst>
            </a:custGeom>
            <a:solidFill>
              <a:srgbClr val="E6000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52" name="Freeform 49">
              <a:extLst>
                <a:ext uri="{FF2B5EF4-FFF2-40B4-BE49-F238E27FC236}">
                  <a16:creationId xmlns:a16="http://schemas.microsoft.com/office/drawing/2014/main" id="{DEBF613B-C7B4-4DD7-9444-76FBC27702F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085" y="233"/>
              <a:ext cx="48" cy="188"/>
            </a:xfrm>
            <a:custGeom>
              <a:avLst/>
              <a:gdLst>
                <a:gd name="T0" fmla="*/ 201 w 201"/>
                <a:gd name="T1" fmla="*/ 0 h 783"/>
                <a:gd name="T2" fmla="*/ 201 w 201"/>
                <a:gd name="T3" fmla="*/ 435 h 783"/>
                <a:gd name="T4" fmla="*/ 117 w 201"/>
                <a:gd name="T5" fmla="*/ 724 h 783"/>
                <a:gd name="T6" fmla="*/ 0 w 201"/>
                <a:gd name="T7" fmla="*/ 783 h 783"/>
                <a:gd name="T8" fmla="*/ 0 w 201"/>
                <a:gd name="T9" fmla="*/ 395 h 783"/>
                <a:gd name="T10" fmla="*/ 201 w 201"/>
                <a:gd name="T11" fmla="*/ 0 h 7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1" h="783">
                  <a:moveTo>
                    <a:pt x="201" y="0"/>
                  </a:moveTo>
                  <a:lnTo>
                    <a:pt x="201" y="435"/>
                  </a:lnTo>
                  <a:cubicBezTo>
                    <a:pt x="201" y="602"/>
                    <a:pt x="172" y="678"/>
                    <a:pt x="117" y="724"/>
                  </a:cubicBezTo>
                  <a:cubicBezTo>
                    <a:pt x="86" y="749"/>
                    <a:pt x="47" y="767"/>
                    <a:pt x="0" y="783"/>
                  </a:cubicBezTo>
                  <a:lnTo>
                    <a:pt x="0" y="395"/>
                  </a:lnTo>
                  <a:cubicBezTo>
                    <a:pt x="2" y="233"/>
                    <a:pt x="80" y="90"/>
                    <a:pt x="201" y="0"/>
                  </a:cubicBezTo>
                  <a:close/>
                </a:path>
              </a:pathLst>
            </a:custGeom>
            <a:solidFill>
              <a:srgbClr val="E6000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53" name="Freeform 50">
              <a:extLst>
                <a:ext uri="{FF2B5EF4-FFF2-40B4-BE49-F238E27FC236}">
                  <a16:creationId xmlns:a16="http://schemas.microsoft.com/office/drawing/2014/main" id="{D86882BF-AA11-47F2-962E-D908DFAA9FD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957" y="209"/>
              <a:ext cx="240" cy="276"/>
            </a:xfrm>
            <a:custGeom>
              <a:avLst/>
              <a:gdLst>
                <a:gd name="T0" fmla="*/ 500 w 1001"/>
                <a:gd name="T1" fmla="*/ 1145 h 1145"/>
                <a:gd name="T2" fmla="*/ 1001 w 1001"/>
                <a:gd name="T3" fmla="*/ 636 h 1145"/>
                <a:gd name="T4" fmla="*/ 1001 w 1001"/>
                <a:gd name="T5" fmla="*/ 0 h 1145"/>
                <a:gd name="T6" fmla="*/ 799 w 1001"/>
                <a:gd name="T7" fmla="*/ 56 h 1145"/>
                <a:gd name="T8" fmla="*/ 799 w 1001"/>
                <a:gd name="T9" fmla="*/ 581 h 1145"/>
                <a:gd name="T10" fmla="*/ 500 w 1001"/>
                <a:gd name="T11" fmla="*/ 942 h 1145"/>
                <a:gd name="T12" fmla="*/ 202 w 1001"/>
                <a:gd name="T13" fmla="*/ 581 h 1145"/>
                <a:gd name="T14" fmla="*/ 202 w 1001"/>
                <a:gd name="T15" fmla="*/ 56 h 1145"/>
                <a:gd name="T16" fmla="*/ 0 w 1001"/>
                <a:gd name="T17" fmla="*/ 0 h 1145"/>
                <a:gd name="T18" fmla="*/ 0 w 1001"/>
                <a:gd name="T19" fmla="*/ 636 h 1145"/>
                <a:gd name="T20" fmla="*/ 500 w 1001"/>
                <a:gd name="T21" fmla="*/ 1145 h 1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01" h="1145">
                  <a:moveTo>
                    <a:pt x="500" y="1145"/>
                  </a:moveTo>
                  <a:cubicBezTo>
                    <a:pt x="776" y="1145"/>
                    <a:pt x="1001" y="925"/>
                    <a:pt x="1001" y="636"/>
                  </a:cubicBezTo>
                  <a:lnTo>
                    <a:pt x="1001" y="0"/>
                  </a:lnTo>
                  <a:cubicBezTo>
                    <a:pt x="928" y="4"/>
                    <a:pt x="860" y="24"/>
                    <a:pt x="799" y="56"/>
                  </a:cubicBezTo>
                  <a:lnTo>
                    <a:pt x="799" y="581"/>
                  </a:lnTo>
                  <a:cubicBezTo>
                    <a:pt x="799" y="930"/>
                    <a:pt x="547" y="942"/>
                    <a:pt x="500" y="942"/>
                  </a:cubicBezTo>
                  <a:cubicBezTo>
                    <a:pt x="454" y="942"/>
                    <a:pt x="202" y="930"/>
                    <a:pt x="202" y="581"/>
                  </a:cubicBezTo>
                  <a:lnTo>
                    <a:pt x="202" y="56"/>
                  </a:lnTo>
                  <a:cubicBezTo>
                    <a:pt x="141" y="24"/>
                    <a:pt x="73" y="4"/>
                    <a:pt x="0" y="0"/>
                  </a:cubicBezTo>
                  <a:lnTo>
                    <a:pt x="0" y="636"/>
                  </a:lnTo>
                  <a:cubicBezTo>
                    <a:pt x="0" y="925"/>
                    <a:pt x="224" y="1145"/>
                    <a:pt x="500" y="1145"/>
                  </a:cubicBezTo>
                  <a:close/>
                </a:path>
              </a:pathLst>
            </a:custGeom>
            <a:solidFill>
              <a:srgbClr val="F078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54" name="Freeform 51">
              <a:extLst>
                <a:ext uri="{FF2B5EF4-FFF2-40B4-BE49-F238E27FC236}">
                  <a16:creationId xmlns:a16="http://schemas.microsoft.com/office/drawing/2014/main" id="{C9EE8D77-BB11-4055-A2FD-D0C98376017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042" y="187"/>
              <a:ext cx="70" cy="83"/>
            </a:xfrm>
            <a:custGeom>
              <a:avLst/>
              <a:gdLst>
                <a:gd name="T0" fmla="*/ 147 w 294"/>
                <a:gd name="T1" fmla="*/ 347 h 347"/>
                <a:gd name="T2" fmla="*/ 294 w 294"/>
                <a:gd name="T3" fmla="*/ 162 h 347"/>
                <a:gd name="T4" fmla="*/ 147 w 294"/>
                <a:gd name="T5" fmla="*/ 0 h 347"/>
                <a:gd name="T6" fmla="*/ 0 w 294"/>
                <a:gd name="T7" fmla="*/ 162 h 347"/>
                <a:gd name="T8" fmla="*/ 147 w 294"/>
                <a:gd name="T9" fmla="*/ 347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4" h="347">
                  <a:moveTo>
                    <a:pt x="147" y="347"/>
                  </a:moveTo>
                  <a:cubicBezTo>
                    <a:pt x="183" y="275"/>
                    <a:pt x="233" y="212"/>
                    <a:pt x="294" y="162"/>
                  </a:cubicBezTo>
                  <a:cubicBezTo>
                    <a:pt x="258" y="98"/>
                    <a:pt x="208" y="43"/>
                    <a:pt x="147" y="0"/>
                  </a:cubicBezTo>
                  <a:cubicBezTo>
                    <a:pt x="87" y="43"/>
                    <a:pt x="37" y="98"/>
                    <a:pt x="0" y="162"/>
                  </a:cubicBezTo>
                  <a:cubicBezTo>
                    <a:pt x="61" y="212"/>
                    <a:pt x="112" y="275"/>
                    <a:pt x="147" y="347"/>
                  </a:cubicBezTo>
                  <a:close/>
                </a:path>
              </a:pathLst>
            </a:custGeom>
            <a:solidFill>
              <a:srgbClr val="0037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val="1615834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hoek 10">
            <a:extLst>
              <a:ext uri="{FF2B5EF4-FFF2-40B4-BE49-F238E27FC236}">
                <a16:creationId xmlns:a16="http://schemas.microsoft.com/office/drawing/2014/main" id="{3CCC1A1E-656A-4AF0-AA4A-4C5B0A9CBB55}"/>
              </a:ext>
            </a:extLst>
          </p:cNvPr>
          <p:cNvSpPr/>
          <p:nvPr userDrawn="1"/>
        </p:nvSpPr>
        <p:spPr>
          <a:xfrm>
            <a:off x="1" y="6271260"/>
            <a:ext cx="12192000" cy="586740"/>
          </a:xfrm>
          <a:prstGeom prst="rect">
            <a:avLst/>
          </a:prstGeom>
          <a:solidFill>
            <a:srgbClr val="CED9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F05E57A9-EF42-41CC-A2FF-69FC444635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100" y="1100092"/>
            <a:ext cx="108458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/>
              <a:t>Hier de titel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64C743E-8D29-4316-98AB-B30200D583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1200" y="63817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50">
                <a:solidFill>
                  <a:srgbClr val="00373E"/>
                </a:solidFill>
              </a:defRPr>
            </a:lvl1pPr>
          </a:lstStyle>
          <a:p>
            <a:r>
              <a:rPr lang="nl-NL"/>
              <a:t>Voorbeeld voettekst</a:t>
            </a:r>
            <a:endParaRPr lang="nl-NL" dirty="0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1A6CEDF9-8401-43A2-A4AB-0E7332B8A3EF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8413" y="0"/>
            <a:ext cx="495173" cy="1011192"/>
          </a:xfrm>
          <a:prstGeom prst="rect">
            <a:avLst/>
          </a:prstGeom>
        </p:spPr>
      </p:pic>
      <p:sp>
        <p:nvSpPr>
          <p:cNvPr id="6" name="Tijdelijke aanduiding voor datum 3">
            <a:extLst>
              <a:ext uri="{FF2B5EF4-FFF2-40B4-BE49-F238E27FC236}">
                <a16:creationId xmlns:a16="http://schemas.microsoft.com/office/drawing/2014/main" id="{66DB8E96-56C8-4A73-8A62-3F54C82AC1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98356" y="6381747"/>
            <a:ext cx="2320544" cy="365125"/>
          </a:xfrm>
          <a:prstGeom prst="rect">
            <a:avLst/>
          </a:prstGeom>
        </p:spPr>
        <p:txBody>
          <a:bodyPr/>
          <a:lstStyle>
            <a:lvl1pPr algn="r">
              <a:lnSpc>
                <a:spcPct val="150000"/>
              </a:lnSpc>
              <a:defRPr sz="1250"/>
            </a:lvl1pPr>
          </a:lstStyle>
          <a:p>
            <a:fld id="{6C2CCAB5-5085-45A0-9A3F-87592D620DA4}" type="datetime1">
              <a:rPr lang="nl-NL" smtClean="0"/>
              <a:t>21-2-2024</a:t>
            </a:fld>
            <a:endParaRPr lang="nl-NL" dirty="0"/>
          </a:p>
        </p:txBody>
      </p:sp>
      <p:sp>
        <p:nvSpPr>
          <p:cNvPr id="7" name="Tijdelijke aanduiding voor dianummer 5">
            <a:extLst>
              <a:ext uri="{FF2B5EF4-FFF2-40B4-BE49-F238E27FC236}">
                <a16:creationId xmlns:a16="http://schemas.microsoft.com/office/drawing/2014/main" id="{21E1F003-D253-40BD-8FF4-BF1C977877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18900" y="6381748"/>
            <a:ext cx="557784" cy="365125"/>
          </a:xfrm>
          <a:prstGeom prst="rect">
            <a:avLst/>
          </a:prstGeom>
        </p:spPr>
        <p:txBody>
          <a:bodyPr/>
          <a:lstStyle>
            <a:lvl1pPr algn="ctr">
              <a:lnSpc>
                <a:spcPct val="150000"/>
              </a:lnSpc>
              <a:defRPr sz="1250"/>
            </a:lvl1pPr>
          </a:lstStyle>
          <a:p>
            <a:fld id="{55A188FA-AAFE-4713-8BE1-64CAD04AEEC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70640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7" r:id="rId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E89E0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54D08992-40CC-41DA-B2F2-F5385FC9A6B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Tijd voor kwaliteit-jaar 2</a:t>
            </a:r>
            <a:endParaRPr lang="nl-NL" dirty="0"/>
          </a:p>
        </p:txBody>
      </p:sp>
      <p:sp>
        <p:nvSpPr>
          <p:cNvPr id="8" name="Ondertitel 5">
            <a:extLst>
              <a:ext uri="{FF2B5EF4-FFF2-40B4-BE49-F238E27FC236}">
                <a16:creationId xmlns:a16="http://schemas.microsoft.com/office/drawing/2014/main" id="{10D76BCA-88C0-4773-933F-F4CA203914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800" b="0" kern="1200">
                <a:solidFill>
                  <a:schemeClr val="bg1"/>
                </a:solidFill>
                <a:latin typeface="Trebuchet MS" panose="020B0603020202020204" pitchFamily="34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/>
              <a:t>sessie 3</a:t>
            </a:r>
          </a:p>
          <a:p>
            <a:endParaRPr lang="nl-NL" dirty="0"/>
          </a:p>
        </p:txBody>
      </p:sp>
      <p:pic>
        <p:nvPicPr>
          <p:cNvPr id="6" name="Picture 4" descr="Microorganisme Virus Vector Cartoon Bacterie Kiem Emoticon Karakter Set  Bacteriële Ziekte Infectie Microbiologie Illustratie Microbe Organisme  Emoties Geïsoleerd Op Witte Achtergrond Stockvectorkunst en meer beelden  van Virus - iStock"/>
          <p:cNvPicPr>
            <a:picLocks noGrp="1" noChangeAspect="1" noChangeArrowheads="1"/>
          </p:cNvPicPr>
          <p:nvPr>
            <p:ph type="pic" sz="quarter" idx="10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0524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6942" y="999786"/>
            <a:ext cx="7278116" cy="4858428"/>
          </a:xfrm>
          <a:prstGeom prst="rect">
            <a:avLst/>
          </a:prstGeom>
        </p:spPr>
      </p:pic>
      <p:sp>
        <p:nvSpPr>
          <p:cNvPr id="2" name="Rechthoek 1"/>
          <p:cNvSpPr/>
          <p:nvPr/>
        </p:nvSpPr>
        <p:spPr>
          <a:xfrm>
            <a:off x="536141" y="6349844"/>
            <a:ext cx="1647952" cy="28469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1250" dirty="0"/>
              <a:t>Tijd voor kwaliteit 3</a:t>
            </a:r>
          </a:p>
        </p:txBody>
      </p:sp>
    </p:spTree>
    <p:extLst>
      <p:ext uri="{BB962C8B-B14F-4D97-AF65-F5344CB8AC3E}">
        <p14:creationId xmlns:p14="http://schemas.microsoft.com/office/powerpoint/2010/main" val="551717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3100" y="829746"/>
            <a:ext cx="10766044" cy="1325563"/>
          </a:xfrm>
        </p:spPr>
        <p:txBody>
          <a:bodyPr/>
          <a:lstStyle/>
          <a:p>
            <a:r>
              <a:rPr lang="nl-NL" dirty="0" smtClean="0"/>
              <a:t>Audits: terminologie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2"/>
          </p:nvPr>
        </p:nvSpPr>
        <p:spPr>
          <a:xfrm>
            <a:off x="673100" y="1828495"/>
            <a:ext cx="10744200" cy="3751308"/>
          </a:xfrm>
        </p:spPr>
        <p:txBody>
          <a:bodyPr/>
          <a:lstStyle/>
          <a:p>
            <a:endParaRPr lang="nl-NL" dirty="0" smtClean="0"/>
          </a:p>
          <a:p>
            <a:r>
              <a:rPr lang="nl-NL" dirty="0" smtClean="0"/>
              <a:t>Raad voor Accreditatie (RvA) </a:t>
            </a:r>
            <a:endParaRPr lang="nl-NL" dirty="0"/>
          </a:p>
          <a:p>
            <a:r>
              <a:rPr lang="nl-NL" dirty="0" smtClean="0"/>
              <a:t>Teamsamenstelling </a:t>
            </a:r>
            <a:r>
              <a:rPr lang="nl-NL" dirty="0"/>
              <a:t>externe auditteam</a:t>
            </a:r>
          </a:p>
          <a:p>
            <a:pPr lvl="1"/>
            <a:r>
              <a:rPr lang="nl-NL" dirty="0" err="1" smtClean="0"/>
              <a:t>Vakdeskundige</a:t>
            </a:r>
            <a:endParaRPr lang="nl-NL" dirty="0"/>
          </a:p>
          <a:p>
            <a:pPr lvl="1"/>
            <a:r>
              <a:rPr lang="nl-NL" dirty="0" smtClean="0"/>
              <a:t>Teamleider</a:t>
            </a:r>
          </a:p>
          <a:p>
            <a:r>
              <a:rPr lang="nl-NL" dirty="0" smtClean="0"/>
              <a:t>NCA</a:t>
            </a:r>
            <a:r>
              <a:rPr lang="nl-NL" dirty="0"/>
              <a:t>, </a:t>
            </a:r>
            <a:r>
              <a:rPr lang="nl-NL" dirty="0" smtClean="0"/>
              <a:t>NCB</a:t>
            </a:r>
          </a:p>
          <a:p>
            <a:r>
              <a:rPr lang="nl-NL" dirty="0" smtClean="0"/>
              <a:t>opmerkingen</a:t>
            </a: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/>
              <a:t>Tijd voor kwaliteit </a:t>
            </a:r>
            <a:r>
              <a:rPr lang="nl-NL" dirty="0" smtClean="0"/>
              <a:t>3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4876C6E7-85B9-4F5E-B2F9-32CE4B1CE6B4}" type="datetime1">
              <a:rPr lang="nl-NL" smtClean="0"/>
              <a:t>21-2-2024</a:t>
            </a:fld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A188FA-AAFE-4713-8BE1-64CAD04AEEC4}" type="slidenum">
              <a:rPr lang="nl-NL" smtClean="0"/>
              <a:pPr/>
              <a:t>11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2040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Terugkoppeling sessie 2</a:t>
            </a:r>
            <a:br>
              <a:rPr lang="nl-NL" dirty="0" smtClean="0"/>
            </a:br>
            <a:r>
              <a:rPr lang="nl-NL" sz="2400" dirty="0" smtClean="0"/>
              <a:t>Audits</a:t>
            </a:r>
            <a:endParaRPr lang="nl-NL" sz="24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bg1">
                    <a:lumMod val="75000"/>
                  </a:schemeClr>
                </a:solidFill>
              </a:rPr>
              <a:t>Opdrachten nog even terughalen</a:t>
            </a:r>
          </a:p>
          <a:p>
            <a:r>
              <a:rPr lang="nl-NL" dirty="0" smtClean="0">
                <a:solidFill>
                  <a:schemeClr val="bg1">
                    <a:lumMod val="75000"/>
                  </a:schemeClr>
                </a:solidFill>
              </a:rPr>
              <a:t>Minisamenvatting vorige keer</a:t>
            </a:r>
          </a:p>
          <a:p>
            <a:endParaRPr lang="nl-NL" dirty="0" smtClean="0"/>
          </a:p>
          <a:p>
            <a:r>
              <a:rPr lang="nl-NL" dirty="0" smtClean="0"/>
              <a:t>Plenaire terugkoppeling met korte presentatie van twee tot drie dia’s</a:t>
            </a:r>
          </a:p>
          <a:p>
            <a:pPr lvl="1"/>
            <a:r>
              <a:rPr lang="nl-NL" dirty="0" smtClean="0"/>
              <a:t>Afwijkingen </a:t>
            </a:r>
            <a:r>
              <a:rPr lang="nl-NL" dirty="0" err="1" smtClean="0"/>
              <a:t>NCB’s</a:t>
            </a:r>
            <a:endParaRPr lang="nl-NL" dirty="0" smtClean="0"/>
          </a:p>
          <a:p>
            <a:pPr lvl="1"/>
            <a:r>
              <a:rPr lang="nl-NL" dirty="0" smtClean="0"/>
              <a:t>Analyse van de analyse: wat vind je goed, wat kan beter?</a:t>
            </a:r>
          </a:p>
          <a:p>
            <a:pPr lvl="1"/>
            <a:r>
              <a:rPr lang="nl-NL" dirty="0" smtClean="0"/>
              <a:t>Focus op het vinden van de basisoorzaak</a:t>
            </a:r>
          </a:p>
          <a:p>
            <a:endParaRPr lang="nl-NL" dirty="0" smtClean="0"/>
          </a:p>
          <a:p>
            <a:r>
              <a:rPr lang="nl-NL" dirty="0">
                <a:solidFill>
                  <a:schemeClr val="bg1">
                    <a:lumMod val="75000"/>
                  </a:schemeClr>
                </a:solidFill>
              </a:rPr>
              <a:t>Evaluatie: zijn leerdoelen behaald?</a:t>
            </a:r>
          </a:p>
          <a:p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/>
              <a:t>Tijd voor kwaliteit 3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4876C6E7-85B9-4F5E-B2F9-32CE4B1CE6B4}" type="datetime1">
              <a:rPr lang="nl-NL" smtClean="0"/>
              <a:t>21-2-2024</a:t>
            </a:fld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A188FA-AAFE-4713-8BE1-64CAD04AEEC4}" type="slidenum">
              <a:rPr lang="nl-NL" smtClean="0"/>
              <a:pPr/>
              <a:t>12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08095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Terugkoppeling sessie 2</a:t>
            </a:r>
            <a:br>
              <a:rPr lang="nl-NL" dirty="0" smtClean="0"/>
            </a:br>
            <a:r>
              <a:rPr lang="nl-NL" sz="2400" dirty="0" smtClean="0"/>
              <a:t>Audits</a:t>
            </a:r>
            <a:endParaRPr lang="nl-NL" sz="24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bg1">
                    <a:lumMod val="75000"/>
                  </a:schemeClr>
                </a:solidFill>
              </a:rPr>
              <a:t>Opdrachten nog even terughalen</a:t>
            </a:r>
          </a:p>
          <a:p>
            <a:r>
              <a:rPr lang="nl-NL" dirty="0" smtClean="0">
                <a:solidFill>
                  <a:schemeClr val="bg1">
                    <a:lumMod val="75000"/>
                  </a:schemeClr>
                </a:solidFill>
              </a:rPr>
              <a:t>Minisamenvatting vorige keer</a:t>
            </a:r>
          </a:p>
          <a:p>
            <a:endParaRPr lang="nl-NL" dirty="0" smtClean="0"/>
          </a:p>
          <a:p>
            <a:r>
              <a:rPr lang="nl-NL" dirty="0" smtClean="0">
                <a:solidFill>
                  <a:schemeClr val="bg1">
                    <a:lumMod val="75000"/>
                  </a:schemeClr>
                </a:solidFill>
              </a:rPr>
              <a:t>Plenaire terugkoppeling met korte presentatie van twee tot drie dia’s</a:t>
            </a:r>
          </a:p>
          <a:p>
            <a:pPr lvl="1"/>
            <a:r>
              <a:rPr lang="nl-NL" dirty="0" smtClean="0">
                <a:solidFill>
                  <a:schemeClr val="bg1">
                    <a:lumMod val="75000"/>
                  </a:schemeClr>
                </a:solidFill>
              </a:rPr>
              <a:t>Afwijkingen </a:t>
            </a:r>
            <a:r>
              <a:rPr lang="nl-NL" dirty="0" err="1" smtClean="0">
                <a:solidFill>
                  <a:schemeClr val="bg1">
                    <a:lumMod val="75000"/>
                  </a:schemeClr>
                </a:solidFill>
              </a:rPr>
              <a:t>NCB’s</a:t>
            </a:r>
            <a:endParaRPr lang="nl-NL" dirty="0" smtClean="0">
              <a:solidFill>
                <a:schemeClr val="bg1">
                  <a:lumMod val="75000"/>
                </a:schemeClr>
              </a:solidFill>
            </a:endParaRPr>
          </a:p>
          <a:p>
            <a:pPr lvl="1"/>
            <a:r>
              <a:rPr lang="nl-NL" dirty="0" smtClean="0">
                <a:solidFill>
                  <a:schemeClr val="bg1">
                    <a:lumMod val="75000"/>
                  </a:schemeClr>
                </a:solidFill>
              </a:rPr>
              <a:t>Analyse van de analyse: wat vind je goed, wat kan beter?</a:t>
            </a:r>
          </a:p>
          <a:p>
            <a:pPr lvl="1"/>
            <a:r>
              <a:rPr lang="nl-NL" dirty="0" smtClean="0">
                <a:solidFill>
                  <a:schemeClr val="bg1">
                    <a:lumMod val="75000"/>
                  </a:schemeClr>
                </a:solidFill>
              </a:rPr>
              <a:t>Focus op de 4O systematiek</a:t>
            </a:r>
          </a:p>
          <a:p>
            <a:endParaRPr lang="nl-NL" dirty="0" smtClean="0"/>
          </a:p>
          <a:p>
            <a:r>
              <a:rPr lang="nl-NL" dirty="0"/>
              <a:t>Evaluatie: zijn leerdoelen behaald?</a:t>
            </a:r>
          </a:p>
          <a:p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/>
              <a:t>Tijd voor kwaliteit 3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4876C6E7-85B9-4F5E-B2F9-32CE4B1CE6B4}" type="datetime1">
              <a:rPr lang="nl-NL" smtClean="0"/>
              <a:t>21-2-2024</a:t>
            </a:fld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A188FA-AAFE-4713-8BE1-64CAD04AEEC4}" type="slidenum">
              <a:rPr lang="nl-NL" smtClean="0"/>
              <a:pPr/>
              <a:t>13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42398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Leerdoelen sessie 2: audits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NL" dirty="0"/>
              <a:t>De AIOS heeft kennis van </a:t>
            </a:r>
            <a:r>
              <a:rPr lang="nl-NL" dirty="0" smtClean="0"/>
              <a:t>de </a:t>
            </a:r>
            <a:r>
              <a:rPr lang="nl-NL" dirty="0"/>
              <a:t>systematiek </a:t>
            </a:r>
            <a:r>
              <a:rPr lang="nl-NL" dirty="0" smtClean="0"/>
              <a:t>van de verschillende soorten audits en de gebruikte terminologie.</a:t>
            </a:r>
            <a:endParaRPr lang="nl-NL" dirty="0"/>
          </a:p>
          <a:p>
            <a:endParaRPr lang="nl-NL" dirty="0"/>
          </a:p>
          <a:p>
            <a:r>
              <a:rPr lang="nl-NL" dirty="0"/>
              <a:t>De AIOS kan aan de hand van </a:t>
            </a:r>
            <a:r>
              <a:rPr lang="nl-NL" dirty="0" smtClean="0"/>
              <a:t>afwijkingen die zijn vastgesteld in een interne en een externe audit.</a:t>
            </a:r>
            <a:endParaRPr lang="nl-NL" dirty="0"/>
          </a:p>
          <a:p>
            <a:pPr lvl="1"/>
            <a:r>
              <a:rPr lang="nl-NL" dirty="0" smtClean="0"/>
              <a:t>Grondoorzaken formuleren door vijf keer de “waarom” vraag te stellen</a:t>
            </a:r>
          </a:p>
          <a:p>
            <a:pPr lvl="1"/>
            <a:r>
              <a:rPr lang="nl-NL" dirty="0"/>
              <a:t>de 4O systematiek adequaat toepassen </a:t>
            </a:r>
          </a:p>
          <a:p>
            <a:pPr lvl="1"/>
            <a:endParaRPr lang="nl-NL" dirty="0" smtClean="0"/>
          </a:p>
          <a:p>
            <a:pPr marL="457200" lvl="1" indent="0">
              <a:buNone/>
            </a:pPr>
            <a:endParaRPr lang="nl-NL" dirty="0" smtClean="0"/>
          </a:p>
          <a:p>
            <a:pPr lvl="1"/>
            <a:endParaRPr lang="nl-NL" dirty="0"/>
          </a:p>
          <a:p>
            <a:endParaRPr lang="en-US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/>
              <a:t>Tijd voor kwaliteit </a:t>
            </a:r>
            <a:r>
              <a:rPr lang="nl-NL" dirty="0" smtClean="0"/>
              <a:t>3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4876C6E7-85B9-4F5E-B2F9-32CE4B1CE6B4}" type="datetime1">
              <a:rPr lang="nl-NL" smtClean="0"/>
              <a:t>21-2-2024</a:t>
            </a:fld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A188FA-AAFE-4713-8BE1-64CAD04AEEC4}" type="slidenum">
              <a:rPr lang="nl-NL" smtClean="0"/>
              <a:pPr/>
              <a:t>14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87864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Programma sessie 3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bg1">
                    <a:lumMod val="75000"/>
                  </a:schemeClr>
                </a:solidFill>
              </a:rPr>
              <a:t>Terugkoppeling sessie 2</a:t>
            </a:r>
          </a:p>
          <a:p>
            <a:endParaRPr lang="nl-NL" dirty="0"/>
          </a:p>
          <a:p>
            <a:r>
              <a:rPr lang="nl-NL" dirty="0" smtClean="0"/>
              <a:t>Sessie 3</a:t>
            </a:r>
          </a:p>
          <a:p>
            <a:pPr lvl="1"/>
            <a:r>
              <a:rPr lang="nl-NL" dirty="0" smtClean="0"/>
              <a:t>Leerdoelen sessie 3</a:t>
            </a:r>
          </a:p>
          <a:p>
            <a:pPr lvl="1"/>
            <a:r>
              <a:rPr lang="nl-NL" dirty="0"/>
              <a:t>Introductie </a:t>
            </a:r>
            <a:r>
              <a:rPr lang="nl-NL" dirty="0" smtClean="0"/>
              <a:t>externe kwaliteitsbeoordeling </a:t>
            </a:r>
            <a:r>
              <a:rPr lang="nl-NL" dirty="0"/>
              <a:t>(</a:t>
            </a:r>
            <a:r>
              <a:rPr lang="nl-NL" dirty="0" err="1"/>
              <a:t>interlaboratoriumvergelijkingen</a:t>
            </a:r>
            <a:r>
              <a:rPr lang="nl-NL" dirty="0"/>
              <a:t>, rondzendingen)</a:t>
            </a:r>
          </a:p>
          <a:p>
            <a:pPr lvl="1"/>
            <a:r>
              <a:rPr lang="nl-NL" dirty="0" smtClean="0"/>
              <a:t>Introductie kwaliteitsindicatoren (KPI) </a:t>
            </a:r>
          </a:p>
          <a:p>
            <a:pPr lvl="1"/>
            <a:r>
              <a:rPr lang="nl-NL" dirty="0" smtClean="0"/>
              <a:t>Bespreking opdracht sessie 3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Tijd </a:t>
            </a:r>
            <a:r>
              <a:rPr lang="nl-NL" smtClean="0"/>
              <a:t>voor kwaliteit 3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4876C6E7-85B9-4F5E-B2F9-32CE4B1CE6B4}" type="datetime1">
              <a:rPr lang="nl-NL" smtClean="0"/>
              <a:t>21-2-2024</a:t>
            </a:fld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A188FA-AAFE-4713-8BE1-64CAD04AEEC4}" type="slidenum">
              <a:rPr lang="nl-NL" smtClean="0"/>
              <a:pPr/>
              <a:t>15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20557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Sessie 3: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lvl="1"/>
            <a:r>
              <a:rPr lang="nl-NL" dirty="0" smtClean="0"/>
              <a:t>Leerdoelen sessie 3</a:t>
            </a:r>
          </a:p>
          <a:p>
            <a:pPr lvl="1"/>
            <a:endParaRPr lang="nl-NL" dirty="0" smtClean="0"/>
          </a:p>
          <a:p>
            <a:pPr lvl="1"/>
            <a:r>
              <a:rPr lang="nl-NL" dirty="0">
                <a:solidFill>
                  <a:schemeClr val="bg1">
                    <a:lumMod val="75000"/>
                  </a:schemeClr>
                </a:solidFill>
              </a:rPr>
              <a:t>Introductie externe </a:t>
            </a:r>
            <a:r>
              <a:rPr lang="nl-NL" dirty="0" smtClean="0">
                <a:solidFill>
                  <a:schemeClr val="bg1">
                    <a:lumMod val="75000"/>
                  </a:schemeClr>
                </a:solidFill>
              </a:rPr>
              <a:t>kwaliteitsbeoordeling </a:t>
            </a:r>
            <a:r>
              <a:rPr lang="nl-NL" dirty="0">
                <a:solidFill>
                  <a:schemeClr val="bg1">
                    <a:lumMod val="75000"/>
                  </a:schemeClr>
                </a:solidFill>
              </a:rPr>
              <a:t>(</a:t>
            </a:r>
            <a:r>
              <a:rPr lang="nl-NL" dirty="0" err="1">
                <a:solidFill>
                  <a:schemeClr val="bg1">
                    <a:lumMod val="75000"/>
                  </a:schemeClr>
                </a:solidFill>
              </a:rPr>
              <a:t>interlaboratoriumvergelijkingen</a:t>
            </a:r>
            <a:r>
              <a:rPr lang="nl-NL" dirty="0">
                <a:solidFill>
                  <a:schemeClr val="bg1">
                    <a:lumMod val="75000"/>
                  </a:schemeClr>
                </a:solidFill>
              </a:rPr>
              <a:t>, rondzendingen)</a:t>
            </a:r>
          </a:p>
          <a:p>
            <a:pPr lvl="1"/>
            <a:r>
              <a:rPr lang="nl-NL" dirty="0" smtClean="0">
                <a:solidFill>
                  <a:schemeClr val="bg1">
                    <a:lumMod val="75000"/>
                  </a:schemeClr>
                </a:solidFill>
              </a:rPr>
              <a:t>Introductie </a:t>
            </a:r>
            <a:r>
              <a:rPr lang="nl-NL" dirty="0">
                <a:solidFill>
                  <a:schemeClr val="bg1">
                    <a:lumMod val="75000"/>
                  </a:schemeClr>
                </a:solidFill>
              </a:rPr>
              <a:t>kwaliteitsindicatoren (KPI) </a:t>
            </a:r>
          </a:p>
          <a:p>
            <a:pPr lvl="1"/>
            <a:endParaRPr lang="nl-NL" dirty="0" smtClean="0">
              <a:solidFill>
                <a:schemeClr val="bg1">
                  <a:lumMod val="75000"/>
                </a:schemeClr>
              </a:solidFill>
            </a:endParaRPr>
          </a:p>
          <a:p>
            <a:pPr lvl="1"/>
            <a:r>
              <a:rPr lang="nl-NL" dirty="0" smtClean="0">
                <a:solidFill>
                  <a:schemeClr val="bg1">
                    <a:lumMod val="75000"/>
                  </a:schemeClr>
                </a:solidFill>
              </a:rPr>
              <a:t>Bespreking </a:t>
            </a:r>
            <a:r>
              <a:rPr lang="nl-NL" dirty="0">
                <a:solidFill>
                  <a:schemeClr val="bg1">
                    <a:lumMod val="75000"/>
                  </a:schemeClr>
                </a:solidFill>
              </a:rPr>
              <a:t>opdracht sessie 3</a:t>
            </a:r>
          </a:p>
          <a:p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/>
              <a:t>Tijd voor kwaliteit 3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4876C6E7-85B9-4F5E-B2F9-32CE4B1CE6B4}" type="datetime1">
              <a:rPr lang="nl-NL" smtClean="0"/>
              <a:t>21-2-2024</a:t>
            </a:fld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A188FA-AAFE-4713-8BE1-64CAD04AEEC4}" type="slidenum">
              <a:rPr lang="nl-NL" smtClean="0"/>
              <a:pPr/>
              <a:t>16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42772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3100" y="661268"/>
            <a:ext cx="10766044" cy="1325563"/>
          </a:xfrm>
        </p:spPr>
        <p:txBody>
          <a:bodyPr/>
          <a:lstStyle/>
          <a:p>
            <a:r>
              <a:rPr lang="nl-NL" dirty="0" smtClean="0"/>
              <a:t>Leerdoelen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2"/>
          </p:nvPr>
        </p:nvSpPr>
        <p:spPr>
          <a:xfrm>
            <a:off x="552330" y="1683783"/>
            <a:ext cx="10744200" cy="3751308"/>
          </a:xfrm>
        </p:spPr>
        <p:txBody>
          <a:bodyPr/>
          <a:lstStyle/>
          <a:p>
            <a:r>
              <a:rPr lang="nl-NL" dirty="0" smtClean="0"/>
              <a:t>De </a:t>
            </a:r>
            <a:r>
              <a:rPr lang="nl-NL" dirty="0" err="1" smtClean="0"/>
              <a:t>aios</a:t>
            </a:r>
            <a:r>
              <a:rPr lang="nl-NL" dirty="0" smtClean="0"/>
              <a:t> heeft kennis van rondzendingen en kwaliteitsindicatoren en weet waar deze voor zijn</a:t>
            </a:r>
          </a:p>
          <a:p>
            <a:r>
              <a:rPr lang="nl-NL" dirty="0" smtClean="0"/>
              <a:t>De </a:t>
            </a:r>
            <a:r>
              <a:rPr lang="nl-NL" dirty="0" err="1" smtClean="0"/>
              <a:t>aios</a:t>
            </a:r>
            <a:r>
              <a:rPr lang="nl-NL" dirty="0" smtClean="0"/>
              <a:t> heeft kennis van de voorwaarden waar een rondzending en een kwaliteitsindicator aan moeten voldoen en hoe deze te gebruiken voor continue kwaliteitsverbetering</a:t>
            </a:r>
          </a:p>
          <a:p>
            <a:endParaRPr lang="nl-NL" dirty="0" smtClean="0"/>
          </a:p>
          <a:p>
            <a:r>
              <a:rPr lang="nl-NL" dirty="0" smtClean="0"/>
              <a:t>De </a:t>
            </a:r>
            <a:r>
              <a:rPr lang="nl-NL" dirty="0" err="1" smtClean="0"/>
              <a:t>aios</a:t>
            </a:r>
            <a:r>
              <a:rPr lang="nl-NL" dirty="0" smtClean="0"/>
              <a:t> kan afwijkingen van de resultaten van rondzendingen en kwaliteitsindicatoren interpreteren en een verbetertraject opstarten</a:t>
            </a:r>
          </a:p>
          <a:p>
            <a:r>
              <a:rPr lang="nl-NL" dirty="0" smtClean="0"/>
              <a:t>De </a:t>
            </a:r>
            <a:r>
              <a:rPr lang="nl-NL" dirty="0" err="1" smtClean="0"/>
              <a:t>aios</a:t>
            </a:r>
            <a:r>
              <a:rPr lang="nl-NL" dirty="0" smtClean="0"/>
              <a:t> kan een trendanalyse uitvoeren op rondzendingen en/of kwaliteitsindicatoren</a:t>
            </a: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/>
              <a:t>Tijd voor kwaliteit 3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4876C6E7-85B9-4F5E-B2F9-32CE4B1CE6B4}" type="datetime1">
              <a:rPr lang="nl-NL" smtClean="0"/>
              <a:t>21-2-2024</a:t>
            </a:fld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A188FA-AAFE-4713-8BE1-64CAD04AEEC4}" type="slidenum">
              <a:rPr lang="nl-NL" smtClean="0"/>
              <a:pPr/>
              <a:t>17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72959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Sessie 3: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lvl="1"/>
            <a:r>
              <a:rPr lang="nl-NL" dirty="0">
                <a:solidFill>
                  <a:schemeClr val="bg1">
                    <a:lumMod val="75000"/>
                  </a:schemeClr>
                </a:solidFill>
              </a:rPr>
              <a:t>Leerdoelen sessie 3</a:t>
            </a:r>
          </a:p>
          <a:p>
            <a:pPr lvl="1"/>
            <a:endParaRPr lang="nl-NL" dirty="0"/>
          </a:p>
          <a:p>
            <a:pPr lvl="1"/>
            <a:r>
              <a:rPr lang="nl-NL" dirty="0"/>
              <a:t>Introductie externe </a:t>
            </a:r>
            <a:r>
              <a:rPr lang="nl-NL" dirty="0" smtClean="0"/>
              <a:t>kwaliteitsbeoordeling </a:t>
            </a:r>
            <a:r>
              <a:rPr lang="nl-NL" dirty="0"/>
              <a:t>(</a:t>
            </a:r>
            <a:r>
              <a:rPr lang="nl-NL" dirty="0" err="1"/>
              <a:t>interlaboratoriumvergelijkingen</a:t>
            </a:r>
            <a:r>
              <a:rPr lang="nl-NL" dirty="0"/>
              <a:t>, rondzendingen)</a:t>
            </a:r>
          </a:p>
          <a:p>
            <a:pPr lvl="1"/>
            <a:r>
              <a:rPr lang="nl-NL" dirty="0" smtClean="0"/>
              <a:t>Introductie </a:t>
            </a:r>
            <a:r>
              <a:rPr lang="nl-NL" dirty="0"/>
              <a:t>kwaliteitsindicatoren (KPI) </a:t>
            </a:r>
          </a:p>
          <a:p>
            <a:pPr lvl="1"/>
            <a:endParaRPr lang="nl-NL" dirty="0"/>
          </a:p>
          <a:p>
            <a:pPr lvl="1"/>
            <a:r>
              <a:rPr lang="nl-NL" dirty="0">
                <a:solidFill>
                  <a:schemeClr val="bg1">
                    <a:lumMod val="75000"/>
                  </a:schemeClr>
                </a:solidFill>
              </a:rPr>
              <a:t>Bespreking opdracht sessie 3</a:t>
            </a:r>
          </a:p>
          <a:p>
            <a:endParaRPr lang="nl-NL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/>
              <a:t>Tijd voor kwaliteit 3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4876C6E7-85B9-4F5E-B2F9-32CE4B1CE6B4}" type="datetime1">
              <a:rPr lang="nl-NL" smtClean="0"/>
              <a:t>21-2-2024</a:t>
            </a:fld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A188FA-AAFE-4713-8BE1-64CAD04AEEC4}" type="slidenum">
              <a:rPr lang="nl-NL" smtClean="0"/>
              <a:pPr/>
              <a:t>18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40366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3224" y="792181"/>
            <a:ext cx="11065920" cy="1325563"/>
          </a:xfrm>
        </p:spPr>
        <p:txBody>
          <a:bodyPr/>
          <a:lstStyle/>
          <a:p>
            <a:r>
              <a:rPr lang="nl-NL" dirty="0" smtClean="0"/>
              <a:t>Externe kwaliteitsbeoordeling</a:t>
            </a:r>
            <a:br>
              <a:rPr lang="nl-NL" dirty="0" smtClean="0"/>
            </a:br>
            <a:r>
              <a:rPr lang="nl-NL" dirty="0" smtClean="0"/>
              <a:t>(</a:t>
            </a:r>
            <a:r>
              <a:rPr lang="nl-NL" dirty="0" err="1" smtClean="0"/>
              <a:t>interlaboratoriumvergelijking</a:t>
            </a:r>
            <a:r>
              <a:rPr lang="nl-NL" dirty="0" smtClean="0"/>
              <a:t>, rondzending)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2"/>
          </p:nvPr>
        </p:nvSpPr>
        <p:spPr>
          <a:xfrm>
            <a:off x="534084" y="2117744"/>
            <a:ext cx="10744200" cy="3751308"/>
          </a:xfrm>
        </p:spPr>
        <p:txBody>
          <a:bodyPr/>
          <a:lstStyle/>
          <a:p>
            <a:r>
              <a:rPr lang="nl-NL" dirty="0" smtClean="0"/>
              <a:t>Normelementen 5.6.3.1 t/m 5.6.3.4</a:t>
            </a:r>
          </a:p>
          <a:p>
            <a:pPr lvl="1"/>
            <a:r>
              <a:rPr lang="nl-NL" dirty="0" smtClean="0"/>
              <a:t>Je moet deelnemen aan een programma of een alternatieve aanpak verzinnen</a:t>
            </a:r>
          </a:p>
          <a:p>
            <a:pPr lvl="1"/>
            <a:r>
              <a:rPr lang="nl-NL" dirty="0" smtClean="0"/>
              <a:t>Resultaten monitoren</a:t>
            </a:r>
          </a:p>
          <a:p>
            <a:pPr lvl="1"/>
            <a:r>
              <a:rPr lang="nl-NL" dirty="0" smtClean="0"/>
              <a:t>Implementeren corrigerende maatregelen als niet aan vooraf gestelde prestatiecriteria wordt voldaan</a:t>
            </a:r>
          </a:p>
          <a:p>
            <a:pPr lvl="1"/>
            <a:r>
              <a:rPr lang="nl-NL" dirty="0" smtClean="0"/>
              <a:t>Er moet een gedocumenteerde procedure zijn met verantwoordelijkheden en wat te doen bij afwijkingen</a:t>
            </a:r>
          </a:p>
          <a:p>
            <a:pPr lvl="1"/>
            <a:r>
              <a:rPr lang="nl-NL" dirty="0" smtClean="0"/>
              <a:t>De rondzendingen moeten zoveel mogelijk </a:t>
            </a:r>
            <a:r>
              <a:rPr lang="nl-NL" dirty="0" err="1" smtClean="0"/>
              <a:t>patiëntenmonsters</a:t>
            </a:r>
            <a:r>
              <a:rPr lang="nl-NL" dirty="0" smtClean="0"/>
              <a:t> nabootsen</a:t>
            </a:r>
          </a:p>
          <a:p>
            <a:pPr lvl="1"/>
            <a:r>
              <a:rPr lang="nl-NL" dirty="0" smtClean="0"/>
              <a:t>De hele keten van het primaire proces moet getoetst worden</a:t>
            </a:r>
          </a:p>
          <a:p>
            <a:pPr lvl="1"/>
            <a:endParaRPr lang="nl-NL" dirty="0" smtClean="0"/>
          </a:p>
          <a:p>
            <a:pPr lvl="1"/>
            <a:endParaRPr lang="nl-NL" dirty="0" smtClean="0"/>
          </a:p>
          <a:p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/>
              <a:t>Tijd voor kwaliteit 3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4876C6E7-85B9-4F5E-B2F9-32CE4B1CE6B4}" type="datetime1">
              <a:rPr lang="nl-NL" smtClean="0"/>
              <a:t>21-2-2024</a:t>
            </a:fld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A188FA-AAFE-4713-8BE1-64CAD04AEEC4}" type="slidenum">
              <a:rPr lang="nl-NL" smtClean="0"/>
              <a:pPr/>
              <a:t>19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84262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Programma sessie 3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NL" dirty="0" smtClean="0"/>
              <a:t>Terugkoppeling sessie 2</a:t>
            </a:r>
          </a:p>
          <a:p>
            <a:endParaRPr lang="nl-NL" dirty="0"/>
          </a:p>
          <a:p>
            <a:r>
              <a:rPr lang="nl-NL" dirty="0" smtClean="0"/>
              <a:t>Sessie 3</a:t>
            </a:r>
          </a:p>
          <a:p>
            <a:pPr lvl="1"/>
            <a:r>
              <a:rPr lang="nl-NL" dirty="0" smtClean="0"/>
              <a:t>Leerdoelen sessie 3</a:t>
            </a:r>
          </a:p>
          <a:p>
            <a:pPr lvl="1"/>
            <a:r>
              <a:rPr lang="nl-NL" dirty="0" smtClean="0"/>
              <a:t>Introductie externe kwaliteitsbeoordeling (</a:t>
            </a:r>
            <a:r>
              <a:rPr lang="nl-NL" dirty="0" err="1" smtClean="0"/>
              <a:t>interlaboratoriumvergelijkingen</a:t>
            </a:r>
            <a:r>
              <a:rPr lang="nl-NL" dirty="0" smtClean="0"/>
              <a:t>, rondzendingen)</a:t>
            </a:r>
          </a:p>
          <a:p>
            <a:pPr lvl="1"/>
            <a:r>
              <a:rPr lang="nl-NL" dirty="0" smtClean="0"/>
              <a:t>Introductie kwaliteitsindicatoren (KPI) </a:t>
            </a:r>
          </a:p>
          <a:p>
            <a:pPr lvl="1"/>
            <a:r>
              <a:rPr lang="nl-NL" dirty="0" smtClean="0"/>
              <a:t>Bespreking opdracht sessie 3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Tijd </a:t>
            </a:r>
            <a:r>
              <a:rPr lang="nl-NL" smtClean="0"/>
              <a:t>voor kwaliteit 3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4876C6E7-85B9-4F5E-B2F9-32CE4B1CE6B4}" type="datetime1">
              <a:rPr lang="nl-NL" smtClean="0"/>
              <a:t>21-2-2024</a:t>
            </a:fld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A188FA-AAFE-4713-8BE1-64CAD04AEEC4}" type="slidenum">
              <a:rPr lang="nl-NL" smtClean="0"/>
              <a:pPr/>
              <a:t>2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44455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3224" y="792181"/>
            <a:ext cx="11065920" cy="1325563"/>
          </a:xfrm>
        </p:spPr>
        <p:txBody>
          <a:bodyPr/>
          <a:lstStyle/>
          <a:p>
            <a:r>
              <a:rPr lang="nl-NL" dirty="0" smtClean="0"/>
              <a:t>Externe kwaliteitsbeoordeling</a:t>
            </a:r>
            <a:br>
              <a:rPr lang="nl-NL" dirty="0" smtClean="0"/>
            </a:br>
            <a:r>
              <a:rPr lang="nl-NL" dirty="0" smtClean="0"/>
              <a:t>(</a:t>
            </a:r>
            <a:r>
              <a:rPr lang="nl-NL" dirty="0" err="1" smtClean="0"/>
              <a:t>interlaboratoriumvergelijking</a:t>
            </a:r>
            <a:r>
              <a:rPr lang="nl-NL" dirty="0" smtClean="0"/>
              <a:t>, rondzending)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2"/>
          </p:nvPr>
        </p:nvSpPr>
        <p:spPr>
          <a:xfrm>
            <a:off x="534084" y="2117744"/>
            <a:ext cx="10744200" cy="3751308"/>
          </a:xfrm>
        </p:spPr>
        <p:txBody>
          <a:bodyPr/>
          <a:lstStyle/>
          <a:p>
            <a:r>
              <a:rPr lang="nl-NL" dirty="0" smtClean="0"/>
              <a:t>Normelementen 5.6.3.1 t/m 5.6.3.4</a:t>
            </a:r>
          </a:p>
          <a:p>
            <a:pPr lvl="1"/>
            <a:r>
              <a:rPr lang="nl-NL" dirty="0" smtClean="0"/>
              <a:t>Resultaten moeten met de medewerkers besproken worden</a:t>
            </a:r>
          </a:p>
          <a:p>
            <a:pPr lvl="1"/>
            <a:r>
              <a:rPr lang="nl-NL" dirty="0" smtClean="0"/>
              <a:t>Medewerkers moeten betrokken worden bij eventuele verbetermaatregelen</a:t>
            </a:r>
          </a:p>
          <a:p>
            <a:pPr lvl="1"/>
            <a:r>
              <a:rPr lang="nl-NL" dirty="0" smtClean="0"/>
              <a:t>Doeltreffendheid van corrigerende maartregelen moeten gemonitord worden</a:t>
            </a:r>
          </a:p>
          <a:p>
            <a:pPr lvl="1"/>
            <a:r>
              <a:rPr lang="nl-NL" dirty="0" smtClean="0"/>
              <a:t>Evaluatie op trends moet plaatsvinden die potentiële afwijkingen aan het licht kunnen brengen</a:t>
            </a:r>
          </a:p>
          <a:p>
            <a:pPr lvl="1"/>
            <a:r>
              <a:rPr lang="nl-NL" dirty="0" smtClean="0"/>
              <a:t>Daarop moeten preventieve maatregelen getroffen worden.</a:t>
            </a:r>
          </a:p>
          <a:p>
            <a:pPr lvl="1"/>
            <a:endParaRPr lang="nl-NL" dirty="0" smtClean="0"/>
          </a:p>
          <a:p>
            <a:pPr lvl="1"/>
            <a:endParaRPr lang="nl-NL" dirty="0" smtClean="0"/>
          </a:p>
          <a:p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/>
              <a:t>Tijd voor kwaliteit 3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4876C6E7-85B9-4F5E-B2F9-32CE4B1CE6B4}" type="datetime1">
              <a:rPr lang="nl-NL" smtClean="0"/>
              <a:t>21-2-2024</a:t>
            </a:fld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A188FA-AAFE-4713-8BE1-64CAD04AEEC4}" type="slidenum">
              <a:rPr lang="nl-NL" smtClean="0"/>
              <a:pPr/>
              <a:t>20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47381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11200" y="895305"/>
            <a:ext cx="10766044" cy="1325563"/>
          </a:xfrm>
        </p:spPr>
        <p:txBody>
          <a:bodyPr/>
          <a:lstStyle/>
          <a:p>
            <a:r>
              <a:rPr lang="nl-NL" dirty="0" smtClean="0"/>
              <a:t>Kwaliteitsindicatoren</a:t>
            </a:r>
            <a:br>
              <a:rPr lang="nl-NL" dirty="0" smtClean="0"/>
            </a:br>
            <a:r>
              <a:rPr lang="nl-NL" sz="2400" dirty="0" smtClean="0"/>
              <a:t>Normelement </a:t>
            </a:r>
            <a:r>
              <a:rPr lang="nl-NL" sz="2400" dirty="0"/>
              <a:t>4.14.7</a:t>
            </a:r>
            <a:r>
              <a:rPr lang="nl-NL" dirty="0"/>
              <a:t/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2"/>
          </p:nvPr>
        </p:nvSpPr>
        <p:spPr>
          <a:xfrm>
            <a:off x="183503" y="1912472"/>
            <a:ext cx="12008497" cy="3751308"/>
          </a:xfrm>
        </p:spPr>
        <p:txBody>
          <a:bodyPr/>
          <a:lstStyle/>
          <a:p>
            <a:r>
              <a:rPr lang="nl-NL" dirty="0" smtClean="0"/>
              <a:t>Kwaliteitsindicatoren </a:t>
            </a:r>
            <a:r>
              <a:rPr lang="nl-NL" dirty="0"/>
              <a:t>kunnen meten hoe goed een organisatie voldoet aan de behoeften en eisen van gebruikers en de kwaliteit van alle operationele processen. </a:t>
            </a:r>
            <a:endParaRPr lang="nl-NL" dirty="0" smtClean="0"/>
          </a:p>
          <a:p>
            <a:endParaRPr lang="nl-NL" dirty="0"/>
          </a:p>
          <a:p>
            <a:pPr marL="0" indent="0">
              <a:buNone/>
            </a:pPr>
            <a:r>
              <a:rPr lang="nl-NL" dirty="0" smtClean="0"/>
              <a:t>	“H</a:t>
            </a:r>
            <a:r>
              <a:rPr lang="en-US" dirty="0" err="1" smtClean="0"/>
              <a:t>oe</a:t>
            </a:r>
            <a:r>
              <a:rPr lang="en-US" dirty="0" smtClean="0"/>
              <a:t> </a:t>
            </a:r>
            <a:r>
              <a:rPr lang="en-US" dirty="0"/>
              <a:t>warm of hoe </a:t>
            </a:r>
            <a:r>
              <a:rPr lang="en-US" dirty="0" err="1"/>
              <a:t>koud</a:t>
            </a:r>
            <a:r>
              <a:rPr lang="en-US" dirty="0"/>
              <a:t> </a:t>
            </a:r>
            <a:r>
              <a:rPr lang="en-US" dirty="0" smtClean="0"/>
              <a:t>is het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/>
              <a:t>waar</a:t>
            </a:r>
            <a:r>
              <a:rPr lang="en-US" dirty="0"/>
              <a:t> </a:t>
            </a:r>
            <a:r>
              <a:rPr lang="en-US" dirty="0" err="1" smtClean="0"/>
              <a:t>zijn</a:t>
            </a:r>
            <a:r>
              <a:rPr lang="en-US" dirty="0" smtClean="0"/>
              <a:t> </a:t>
            </a:r>
            <a:r>
              <a:rPr lang="en-US" dirty="0" err="1" smtClean="0"/>
              <a:t>verbeteringen</a:t>
            </a:r>
            <a:r>
              <a:rPr lang="en-US" dirty="0" smtClean="0"/>
              <a:t> </a:t>
            </a:r>
            <a:r>
              <a:rPr lang="en-US" dirty="0" err="1" smtClean="0"/>
              <a:t>mogelijk</a:t>
            </a:r>
            <a:r>
              <a:rPr lang="en-US" dirty="0" smtClean="0"/>
              <a:t>?”</a:t>
            </a:r>
          </a:p>
          <a:p>
            <a:pPr marL="0" indent="0">
              <a:buNone/>
            </a:pPr>
            <a:endParaRPr lang="nl-NL" dirty="0" smtClean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/>
              <a:t>Tijd voor kwaliteit 3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4876C6E7-85B9-4F5E-B2F9-32CE4B1CE6B4}" type="datetime1">
              <a:rPr lang="nl-NL" smtClean="0"/>
              <a:t>21-2-2024</a:t>
            </a:fld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A188FA-AAFE-4713-8BE1-64CAD04AEEC4}" type="slidenum">
              <a:rPr lang="nl-NL" smtClean="0"/>
              <a:pPr/>
              <a:t>21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29981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Kwaliteitsindicatoren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NL" dirty="0" smtClean="0"/>
              <a:t>Procesindicatoren: verloop van het primaire proces</a:t>
            </a:r>
          </a:p>
          <a:p>
            <a:endParaRPr lang="nl-NL" dirty="0" smtClean="0"/>
          </a:p>
          <a:p>
            <a:r>
              <a:rPr lang="nl-NL" dirty="0" smtClean="0"/>
              <a:t>Structuurindicatoren: organisatorische voorwaarden voor verantwoord werken</a:t>
            </a:r>
          </a:p>
          <a:p>
            <a:endParaRPr lang="nl-NL" dirty="0" smtClean="0"/>
          </a:p>
          <a:p>
            <a:r>
              <a:rPr lang="nl-NL" dirty="0" smtClean="0"/>
              <a:t>Uitkomstindicatoren: uitkomst van zorg</a:t>
            </a: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/>
              <a:t>Tijd voor kwaliteit 3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4876C6E7-85B9-4F5E-B2F9-32CE4B1CE6B4}" type="datetime1">
              <a:rPr lang="nl-NL" smtClean="0"/>
              <a:t>21-2-2024</a:t>
            </a:fld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A188FA-AAFE-4713-8BE1-64CAD04AEEC4}" type="slidenum">
              <a:rPr lang="nl-NL" smtClean="0"/>
              <a:pPr/>
              <a:t>22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54269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Kwaliteitsindicatoren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2"/>
          </p:nvPr>
        </p:nvSpPr>
        <p:spPr>
          <a:xfrm>
            <a:off x="489671" y="1968455"/>
            <a:ext cx="10744200" cy="3751308"/>
          </a:xfrm>
        </p:spPr>
        <p:txBody>
          <a:bodyPr/>
          <a:lstStyle/>
          <a:p>
            <a:pPr marL="0" indent="0">
              <a:buNone/>
            </a:pPr>
            <a:r>
              <a:rPr lang="nl-NL" u="sng" dirty="0"/>
              <a:t>Altijd</a:t>
            </a:r>
            <a:r>
              <a:rPr lang="nl-NL" dirty="0"/>
              <a:t> </a:t>
            </a:r>
            <a:r>
              <a:rPr lang="nl-NL" dirty="0" smtClean="0"/>
              <a:t>op het primaire proces</a:t>
            </a:r>
            <a:endParaRPr lang="nl-NL" dirty="0"/>
          </a:p>
          <a:p>
            <a:pPr lvl="1"/>
            <a:r>
              <a:rPr lang="nl-NL" dirty="0"/>
              <a:t>Doorlooptijden</a:t>
            </a:r>
          </a:p>
          <a:p>
            <a:pPr lvl="1"/>
            <a:r>
              <a:rPr lang="nl-NL" dirty="0" smtClean="0"/>
              <a:t>Andere </a:t>
            </a:r>
            <a:r>
              <a:rPr lang="nl-NL" dirty="0" err="1" smtClean="0"/>
              <a:t>KPI’s</a:t>
            </a:r>
            <a:r>
              <a:rPr lang="nl-NL" dirty="0" smtClean="0"/>
              <a:t> </a:t>
            </a:r>
            <a:r>
              <a:rPr lang="nl-NL" dirty="0"/>
              <a:t>voor het primaire proces (bijdrage </a:t>
            </a:r>
            <a:r>
              <a:rPr lang="nl-NL" dirty="0" smtClean="0"/>
              <a:t>patiëntenzorg!)</a:t>
            </a:r>
            <a:endParaRPr lang="nl-NL" dirty="0"/>
          </a:p>
          <a:p>
            <a:pPr marL="0" indent="0">
              <a:buNone/>
            </a:pPr>
            <a:endParaRPr lang="nl-NL" u="sng" dirty="0" smtClean="0"/>
          </a:p>
          <a:p>
            <a:pPr marL="0" indent="0">
              <a:buNone/>
            </a:pPr>
            <a:r>
              <a:rPr lang="nl-NL" u="sng" dirty="0" smtClean="0"/>
              <a:t>Optioneel</a:t>
            </a:r>
            <a:endParaRPr lang="nl-NL" dirty="0"/>
          </a:p>
          <a:p>
            <a:pPr lvl="1"/>
            <a:r>
              <a:rPr lang="nl-NL" dirty="0" err="1"/>
              <a:t>KPI’s</a:t>
            </a:r>
            <a:r>
              <a:rPr lang="nl-NL" dirty="0"/>
              <a:t> op andere, niet-primaire processen</a:t>
            </a:r>
          </a:p>
          <a:p>
            <a:pPr lvl="1"/>
            <a:endParaRPr lang="nl-NL" dirty="0"/>
          </a:p>
          <a:p>
            <a:r>
              <a:rPr lang="nl-NL" dirty="0"/>
              <a:t>Er moet een plan zijn hoe je ze gaat gebruiken</a:t>
            </a:r>
          </a:p>
          <a:p>
            <a:r>
              <a:rPr lang="nl-NL" dirty="0"/>
              <a:t>Er moet een periodieke beoordeling </a:t>
            </a:r>
            <a:r>
              <a:rPr lang="nl-NL" dirty="0" smtClean="0"/>
              <a:t>zijn, inclusief trendanalyse</a:t>
            </a:r>
            <a:endParaRPr lang="nl-NL" dirty="0"/>
          </a:p>
          <a:p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/>
              <a:t>Tijd voor kwaliteit 3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4876C6E7-85B9-4F5E-B2F9-32CE4B1CE6B4}" type="datetime1">
              <a:rPr lang="nl-NL" smtClean="0"/>
              <a:t>21-2-2024</a:t>
            </a:fld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A188FA-AAFE-4713-8BE1-64CAD04AEEC4}" type="slidenum">
              <a:rPr lang="nl-NL" smtClean="0"/>
              <a:pPr/>
              <a:t>23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40349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Sessie 3: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lvl="1"/>
            <a:r>
              <a:rPr lang="nl-NL" dirty="0">
                <a:solidFill>
                  <a:schemeClr val="bg1">
                    <a:lumMod val="75000"/>
                  </a:schemeClr>
                </a:solidFill>
              </a:rPr>
              <a:t>Leerdoelen sessie 3</a:t>
            </a:r>
          </a:p>
          <a:p>
            <a:pPr lvl="1"/>
            <a:endParaRPr lang="nl-NL" dirty="0">
              <a:solidFill>
                <a:schemeClr val="bg1">
                  <a:lumMod val="75000"/>
                </a:schemeClr>
              </a:solidFill>
            </a:endParaRPr>
          </a:p>
          <a:p>
            <a:pPr lvl="1"/>
            <a:r>
              <a:rPr lang="nl-NL" dirty="0">
                <a:solidFill>
                  <a:schemeClr val="bg1">
                    <a:lumMod val="75000"/>
                  </a:schemeClr>
                </a:solidFill>
              </a:rPr>
              <a:t>Introductie externe </a:t>
            </a:r>
            <a:r>
              <a:rPr lang="nl-NL" dirty="0" smtClean="0">
                <a:solidFill>
                  <a:schemeClr val="bg1">
                    <a:lumMod val="75000"/>
                  </a:schemeClr>
                </a:solidFill>
              </a:rPr>
              <a:t>kwaliteitsbeoordeling </a:t>
            </a:r>
            <a:r>
              <a:rPr lang="nl-NL" dirty="0">
                <a:solidFill>
                  <a:schemeClr val="bg1">
                    <a:lumMod val="75000"/>
                  </a:schemeClr>
                </a:solidFill>
              </a:rPr>
              <a:t>(</a:t>
            </a:r>
            <a:r>
              <a:rPr lang="nl-NL" dirty="0" err="1">
                <a:solidFill>
                  <a:schemeClr val="bg1">
                    <a:lumMod val="75000"/>
                  </a:schemeClr>
                </a:solidFill>
              </a:rPr>
              <a:t>interlaboratoriumvergelijkingen</a:t>
            </a:r>
            <a:r>
              <a:rPr lang="nl-NL" dirty="0">
                <a:solidFill>
                  <a:schemeClr val="bg1">
                    <a:lumMod val="75000"/>
                  </a:schemeClr>
                </a:solidFill>
              </a:rPr>
              <a:t>, rondzendingen)</a:t>
            </a:r>
          </a:p>
          <a:p>
            <a:pPr lvl="1"/>
            <a:r>
              <a:rPr lang="nl-NL" dirty="0" smtClean="0">
                <a:solidFill>
                  <a:schemeClr val="bg1">
                    <a:lumMod val="75000"/>
                  </a:schemeClr>
                </a:solidFill>
              </a:rPr>
              <a:t>Introductie </a:t>
            </a:r>
            <a:r>
              <a:rPr lang="nl-NL" dirty="0">
                <a:solidFill>
                  <a:schemeClr val="bg1">
                    <a:lumMod val="75000"/>
                  </a:schemeClr>
                </a:solidFill>
              </a:rPr>
              <a:t>kwaliteitsindicatoren (KPI) </a:t>
            </a:r>
          </a:p>
          <a:p>
            <a:pPr lvl="1"/>
            <a:endParaRPr lang="nl-NL" dirty="0"/>
          </a:p>
          <a:p>
            <a:pPr lvl="1"/>
            <a:r>
              <a:rPr lang="nl-NL" dirty="0"/>
              <a:t>Bespreking opdracht sessie 3</a:t>
            </a:r>
          </a:p>
          <a:p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/>
              <a:t>Tijd voor kwaliteit 3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4876C6E7-85B9-4F5E-B2F9-32CE4B1CE6B4}" type="datetime1">
              <a:rPr lang="nl-NL" smtClean="0"/>
              <a:t>21-2-2024</a:t>
            </a:fld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A188FA-AAFE-4713-8BE1-64CAD04AEEC4}" type="slidenum">
              <a:rPr lang="nl-NL" smtClean="0"/>
              <a:pPr/>
              <a:t>24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78933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 rondzendingen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NL" dirty="0" smtClean="0"/>
              <a:t>Ga van jouw (deel)lab na of voor alle testen aan een rondzending wordt meegedaan</a:t>
            </a:r>
          </a:p>
          <a:p>
            <a:r>
              <a:rPr lang="nl-NL" dirty="0" smtClean="0"/>
              <a:t>Kies er één uit en ga na hoe de rondzendingen van de afgelopen drie jaar zijn gegaan</a:t>
            </a:r>
          </a:p>
          <a:p>
            <a:r>
              <a:rPr lang="nl-NL" dirty="0" smtClean="0"/>
              <a:t>Zoek naar een afwijking en ga na hoe deze is afgehandeld</a:t>
            </a:r>
          </a:p>
          <a:p>
            <a:r>
              <a:rPr lang="nl-NL" dirty="0" smtClean="0"/>
              <a:t>Vind je dat voldoende zo?</a:t>
            </a:r>
          </a:p>
          <a:p>
            <a:r>
              <a:rPr lang="nl-NL" dirty="0" smtClean="0"/>
              <a:t>Focus op trendanalyse</a:t>
            </a:r>
          </a:p>
          <a:p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/>
              <a:t>Tijd voor kwaliteit 3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4876C6E7-85B9-4F5E-B2F9-32CE4B1CE6B4}" type="datetime1">
              <a:rPr lang="nl-NL" smtClean="0"/>
              <a:t>21-2-2024</a:t>
            </a:fld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A188FA-AAFE-4713-8BE1-64CAD04AEEC4}" type="slidenum">
              <a:rPr lang="nl-NL" smtClean="0"/>
              <a:pPr/>
              <a:t>25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2819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 kwaliteitsindicatoren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NL" dirty="0" smtClean="0"/>
              <a:t>Ga voor jouw (deel)lab na welke kwaliteitsindicatoren gemonitord worden</a:t>
            </a:r>
          </a:p>
          <a:p>
            <a:r>
              <a:rPr lang="nl-NL" dirty="0" smtClean="0"/>
              <a:t>Waar is de keuze op gebaseerd?</a:t>
            </a:r>
          </a:p>
          <a:p>
            <a:endParaRPr lang="nl-NL" dirty="0" smtClean="0"/>
          </a:p>
          <a:p>
            <a:r>
              <a:rPr lang="nl-NL" dirty="0"/>
              <a:t>Wat wordt ermee gedaan? Hoe is het proces van </a:t>
            </a:r>
            <a:r>
              <a:rPr lang="nl-NL" dirty="0" err="1"/>
              <a:t>KPI’s</a:t>
            </a:r>
            <a:r>
              <a:rPr lang="nl-NL" dirty="0"/>
              <a:t> ingericht</a:t>
            </a:r>
            <a:r>
              <a:rPr lang="nl-NL" dirty="0" smtClean="0"/>
              <a:t>?</a:t>
            </a:r>
          </a:p>
          <a:p>
            <a:r>
              <a:rPr lang="nl-NL" dirty="0" smtClean="0"/>
              <a:t>Kun je een trend ontdekken? </a:t>
            </a:r>
            <a:endParaRPr lang="nl-NL" dirty="0"/>
          </a:p>
          <a:p>
            <a:endParaRPr lang="nl-NL" dirty="0" smtClean="0"/>
          </a:p>
          <a:p>
            <a:r>
              <a:rPr lang="nl-NL" dirty="0" smtClean="0"/>
              <a:t>Wat </a:t>
            </a:r>
            <a:r>
              <a:rPr lang="nl-NL" dirty="0"/>
              <a:t>vind je van deze </a:t>
            </a:r>
            <a:r>
              <a:rPr lang="nl-NL" dirty="0" err="1" smtClean="0"/>
              <a:t>KPI’s</a:t>
            </a:r>
            <a:endParaRPr lang="nl-NL" dirty="0" smtClean="0"/>
          </a:p>
          <a:p>
            <a:r>
              <a:rPr lang="nl-NL" dirty="0" smtClean="0"/>
              <a:t>Verzin eens twee andere </a:t>
            </a:r>
            <a:r>
              <a:rPr lang="nl-NL" dirty="0" err="1" smtClean="0"/>
              <a:t>KPI’s</a:t>
            </a:r>
            <a:r>
              <a:rPr lang="nl-NL" dirty="0" smtClean="0"/>
              <a:t> en motiveer je keuze</a:t>
            </a: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/>
              <a:t>Tijd voor kwaliteit 3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4876C6E7-85B9-4F5E-B2F9-32CE4B1CE6B4}" type="datetime1">
              <a:rPr lang="nl-NL" smtClean="0"/>
              <a:t>21-2-2024</a:t>
            </a:fld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A188FA-AAFE-4713-8BE1-64CAD04AEEC4}" type="slidenum">
              <a:rPr lang="nl-NL" smtClean="0"/>
              <a:pPr/>
              <a:t>26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12156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Programma sessie 3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NL" dirty="0" smtClean="0"/>
              <a:t>Terugkoppeling sessie 2</a:t>
            </a:r>
          </a:p>
          <a:p>
            <a:endParaRPr lang="nl-NL" dirty="0"/>
          </a:p>
          <a:p>
            <a:r>
              <a:rPr lang="nl-NL" dirty="0" smtClean="0">
                <a:solidFill>
                  <a:schemeClr val="bg1">
                    <a:lumMod val="75000"/>
                  </a:schemeClr>
                </a:solidFill>
              </a:rPr>
              <a:t>Sessie 3</a:t>
            </a:r>
          </a:p>
          <a:p>
            <a:pPr lvl="1"/>
            <a:r>
              <a:rPr lang="nl-NL" dirty="0">
                <a:solidFill>
                  <a:schemeClr val="bg1">
                    <a:lumMod val="75000"/>
                  </a:schemeClr>
                </a:solidFill>
              </a:rPr>
              <a:t>Introductie externe kwaliteitscontrole (</a:t>
            </a:r>
            <a:r>
              <a:rPr lang="nl-NL" dirty="0" err="1">
                <a:solidFill>
                  <a:schemeClr val="bg1">
                    <a:lumMod val="75000"/>
                  </a:schemeClr>
                </a:solidFill>
              </a:rPr>
              <a:t>interlaboratoriumvergelijkingen</a:t>
            </a:r>
            <a:r>
              <a:rPr lang="nl-NL" dirty="0">
                <a:solidFill>
                  <a:schemeClr val="bg1">
                    <a:lumMod val="75000"/>
                  </a:schemeClr>
                </a:solidFill>
              </a:rPr>
              <a:t>, rondzendingen)</a:t>
            </a:r>
          </a:p>
          <a:p>
            <a:pPr lvl="1"/>
            <a:r>
              <a:rPr lang="nl-NL" dirty="0" smtClean="0">
                <a:solidFill>
                  <a:schemeClr val="bg1">
                    <a:lumMod val="75000"/>
                  </a:schemeClr>
                </a:solidFill>
              </a:rPr>
              <a:t>Introductie kwaliteitsindicatoren (KPI) </a:t>
            </a:r>
          </a:p>
          <a:p>
            <a:pPr lvl="1"/>
            <a:r>
              <a:rPr lang="nl-NL" dirty="0" smtClean="0">
                <a:solidFill>
                  <a:schemeClr val="bg1">
                    <a:lumMod val="75000"/>
                  </a:schemeClr>
                </a:solidFill>
              </a:rPr>
              <a:t>Bespreking opdracht sessie 3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Tijd voor kwaliteit 3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4876C6E7-85B9-4F5E-B2F9-32CE4B1CE6B4}" type="datetime1">
              <a:rPr lang="nl-NL" smtClean="0"/>
              <a:t>21-2-2024</a:t>
            </a:fld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A188FA-AAFE-4713-8BE1-64CAD04AEEC4}" type="slidenum">
              <a:rPr lang="nl-NL" smtClean="0"/>
              <a:pPr/>
              <a:t>3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51131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Terugkoppeling sessie 2</a:t>
            </a:r>
            <a:br>
              <a:rPr lang="nl-NL" dirty="0" smtClean="0"/>
            </a:br>
            <a:r>
              <a:rPr lang="nl-NL" sz="2400" dirty="0" smtClean="0"/>
              <a:t>Audits</a:t>
            </a:r>
            <a:endParaRPr lang="nl-NL" sz="24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NL" dirty="0" smtClean="0"/>
              <a:t>Opdrachten nog even terughalen</a:t>
            </a:r>
          </a:p>
          <a:p>
            <a:r>
              <a:rPr lang="nl-NL" dirty="0" smtClean="0"/>
              <a:t>Minisamenvatting vorige keer</a:t>
            </a:r>
          </a:p>
          <a:p>
            <a:endParaRPr lang="nl-NL" dirty="0" smtClean="0"/>
          </a:p>
          <a:p>
            <a:r>
              <a:rPr lang="nl-NL" dirty="0" smtClean="0"/>
              <a:t>Plenaire terugkoppeling met korte presentatie van twee tot drie dia’s</a:t>
            </a:r>
          </a:p>
          <a:p>
            <a:pPr lvl="1"/>
            <a:r>
              <a:rPr lang="nl-NL" dirty="0" smtClean="0"/>
              <a:t>Afwijkingen </a:t>
            </a:r>
            <a:r>
              <a:rPr lang="nl-NL" dirty="0" err="1" smtClean="0"/>
              <a:t>NCB’s</a:t>
            </a:r>
            <a:endParaRPr lang="nl-NL" dirty="0" smtClean="0"/>
          </a:p>
          <a:p>
            <a:pPr lvl="1"/>
            <a:r>
              <a:rPr lang="nl-NL" dirty="0" smtClean="0"/>
              <a:t>Analyse van de analyse: wat vind je goed, wat kan beter?</a:t>
            </a:r>
          </a:p>
          <a:p>
            <a:pPr lvl="1"/>
            <a:r>
              <a:rPr lang="nl-NL" dirty="0" smtClean="0"/>
              <a:t>Focus op de 4O systematiek</a:t>
            </a:r>
          </a:p>
          <a:p>
            <a:pPr lvl="1"/>
            <a:endParaRPr lang="nl-NL" dirty="0" smtClean="0"/>
          </a:p>
          <a:p>
            <a:r>
              <a:rPr lang="nl-NL" dirty="0" smtClean="0"/>
              <a:t>Evaluatie: zijn leerdoelen behaald?</a:t>
            </a:r>
          </a:p>
          <a:p>
            <a:endParaRPr lang="nl-NL" dirty="0"/>
          </a:p>
          <a:p>
            <a:endParaRPr lang="nl-NL" dirty="0" smtClean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/>
              <a:t>Tijd voor kwaliteit 3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4876C6E7-85B9-4F5E-B2F9-32CE4B1CE6B4}" type="datetime1">
              <a:rPr lang="nl-NL" smtClean="0"/>
              <a:t>21-2-2024</a:t>
            </a:fld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A188FA-AAFE-4713-8BE1-64CAD04AEEC4}" type="slidenum">
              <a:rPr lang="nl-NL" smtClean="0"/>
              <a:pPr/>
              <a:t>4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38241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Terugkoppeling sessie 2</a:t>
            </a:r>
            <a:br>
              <a:rPr lang="nl-NL" dirty="0" smtClean="0"/>
            </a:br>
            <a:r>
              <a:rPr lang="nl-NL" sz="2400" dirty="0" smtClean="0"/>
              <a:t>Audits</a:t>
            </a:r>
            <a:endParaRPr lang="nl-NL" sz="24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NL" dirty="0" smtClean="0"/>
              <a:t>Opdrachten nog even terughalen</a:t>
            </a:r>
          </a:p>
          <a:p>
            <a:r>
              <a:rPr lang="nl-NL" dirty="0" smtClean="0">
                <a:solidFill>
                  <a:schemeClr val="bg1">
                    <a:lumMod val="75000"/>
                  </a:schemeClr>
                </a:solidFill>
              </a:rPr>
              <a:t>Minisamenvatting vorige keer</a:t>
            </a:r>
          </a:p>
          <a:p>
            <a:endParaRPr lang="nl-NL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nl-NL" dirty="0" smtClean="0">
                <a:solidFill>
                  <a:schemeClr val="bg1">
                    <a:lumMod val="75000"/>
                  </a:schemeClr>
                </a:solidFill>
              </a:rPr>
              <a:t>Plenaire terugkoppeling met korte presentatie van twee tot drie dia’s</a:t>
            </a:r>
          </a:p>
          <a:p>
            <a:pPr lvl="1"/>
            <a:r>
              <a:rPr lang="nl-NL" dirty="0" smtClean="0">
                <a:solidFill>
                  <a:schemeClr val="bg1">
                    <a:lumMod val="75000"/>
                  </a:schemeClr>
                </a:solidFill>
              </a:rPr>
              <a:t>Afwijkingen </a:t>
            </a:r>
            <a:r>
              <a:rPr lang="nl-NL" dirty="0" err="1" smtClean="0">
                <a:solidFill>
                  <a:schemeClr val="bg1">
                    <a:lumMod val="75000"/>
                  </a:schemeClr>
                </a:solidFill>
              </a:rPr>
              <a:t>NCB’s</a:t>
            </a:r>
            <a:endParaRPr lang="nl-NL" dirty="0" smtClean="0">
              <a:solidFill>
                <a:schemeClr val="bg1">
                  <a:lumMod val="75000"/>
                </a:schemeClr>
              </a:solidFill>
            </a:endParaRPr>
          </a:p>
          <a:p>
            <a:pPr lvl="1"/>
            <a:r>
              <a:rPr lang="nl-NL" dirty="0" smtClean="0">
                <a:solidFill>
                  <a:schemeClr val="bg1">
                    <a:lumMod val="75000"/>
                  </a:schemeClr>
                </a:solidFill>
              </a:rPr>
              <a:t>Analyse van de analyse: wat vind je goed, wat kan beter?</a:t>
            </a:r>
          </a:p>
          <a:p>
            <a:pPr lvl="1"/>
            <a:r>
              <a:rPr lang="nl-NL" dirty="0" smtClean="0">
                <a:solidFill>
                  <a:schemeClr val="bg1">
                    <a:lumMod val="75000"/>
                  </a:schemeClr>
                </a:solidFill>
              </a:rPr>
              <a:t>Focus op de 4O systematiek</a:t>
            </a:r>
          </a:p>
          <a:p>
            <a:pPr lvl="1"/>
            <a:endParaRPr lang="nl-NL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nl-NL" dirty="0">
                <a:solidFill>
                  <a:schemeClr val="bg1">
                    <a:lumMod val="75000"/>
                  </a:schemeClr>
                </a:solidFill>
              </a:rPr>
              <a:t>Evaluatie: zijn leerdoelen behaald?</a:t>
            </a:r>
          </a:p>
          <a:p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/>
              <a:t>Tijd voor kwaliteit 3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4876C6E7-85B9-4F5E-B2F9-32CE4B1CE6B4}" type="datetime1">
              <a:rPr lang="nl-NL" smtClean="0"/>
              <a:t>21-2-2024</a:t>
            </a:fld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A188FA-AAFE-4713-8BE1-64CAD04AEEC4}" type="slidenum">
              <a:rPr lang="nl-NL" smtClean="0"/>
              <a:pPr/>
              <a:t>5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99185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Opdracht: 4 O’s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2"/>
          </p:nvPr>
        </p:nvSpPr>
        <p:spPr>
          <a:xfrm>
            <a:off x="397193" y="2276366"/>
            <a:ext cx="11317857" cy="3859284"/>
          </a:xfrm>
        </p:spPr>
        <p:txBody>
          <a:bodyPr/>
          <a:lstStyle/>
          <a:p>
            <a:r>
              <a:rPr lang="nl-NL" dirty="0" smtClean="0"/>
              <a:t>Zoek in de rapporten van de laatste interne audit van jouw (deel)lab of van de audit waar je hebt meegelopen twee afwijkingen score 3:</a:t>
            </a:r>
          </a:p>
          <a:p>
            <a:pPr lvl="1"/>
            <a:r>
              <a:rPr lang="nl-NL" dirty="0" smtClean="0"/>
              <a:t>Eén waarvan je vindt dat de 4O systematiek goed is toegepast</a:t>
            </a:r>
            <a:endParaRPr lang="nl-NL" dirty="0"/>
          </a:p>
          <a:p>
            <a:pPr lvl="1"/>
            <a:r>
              <a:rPr lang="nl-NL" dirty="0" smtClean="0"/>
              <a:t>Eén waarbij je het </a:t>
            </a:r>
            <a:r>
              <a:rPr lang="nl-NL" dirty="0"/>
              <a:t>anders zou </a:t>
            </a:r>
            <a:r>
              <a:rPr lang="nl-NL" dirty="0" smtClean="0"/>
              <a:t>doen</a:t>
            </a:r>
          </a:p>
          <a:p>
            <a:pPr lvl="1"/>
            <a:endParaRPr lang="nl-NL" dirty="0"/>
          </a:p>
          <a:p>
            <a:r>
              <a:rPr lang="nl-NL" dirty="0" smtClean="0"/>
              <a:t>Zoek in de rapporten van de laatste externe audit naar twee </a:t>
            </a:r>
            <a:r>
              <a:rPr lang="nl-NL" dirty="0" err="1" smtClean="0"/>
              <a:t>NCB’s</a:t>
            </a:r>
            <a:r>
              <a:rPr lang="nl-NL" dirty="0" smtClean="0"/>
              <a:t> </a:t>
            </a:r>
          </a:p>
          <a:p>
            <a:pPr lvl="1"/>
            <a:r>
              <a:rPr lang="nl-NL" dirty="0" smtClean="0"/>
              <a:t>Eén waarvan je vindt dat deze goed is afgehandeld</a:t>
            </a:r>
          </a:p>
          <a:p>
            <a:pPr lvl="1"/>
            <a:r>
              <a:rPr lang="nl-NL" dirty="0" smtClean="0"/>
              <a:t>Eén waarbij je het anders zou doen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/>
              <a:t>Tijd voor kwaliteit </a:t>
            </a:r>
            <a:r>
              <a:rPr lang="nl-NL" dirty="0" smtClean="0"/>
              <a:t>3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4876C6E7-85B9-4F5E-B2F9-32CE4B1CE6B4}" type="datetime1">
              <a:rPr lang="nl-NL" smtClean="0"/>
              <a:t>21-2-2024</a:t>
            </a:fld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A188FA-AAFE-4713-8BE1-64CAD04AEEC4}" type="slidenum">
              <a:rPr lang="nl-NL" smtClean="0"/>
              <a:pPr/>
              <a:t>6</a:t>
            </a:fld>
            <a:endParaRPr lang="nl-NL" dirty="0"/>
          </a:p>
        </p:txBody>
      </p:sp>
      <p:sp>
        <p:nvSpPr>
          <p:cNvPr id="7" name="Tekstvak 6"/>
          <p:cNvSpPr txBox="1"/>
          <p:nvPr/>
        </p:nvSpPr>
        <p:spPr>
          <a:xfrm>
            <a:off x="3023118" y="5766318"/>
            <a:ext cx="4386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rgbClr val="FF0000"/>
                </a:solidFill>
              </a:rPr>
              <a:t>Focus op het vinden van de basisoorzaak</a:t>
            </a:r>
            <a:endParaRPr lang="nl-N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6924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Terugkoppeling sessie 2</a:t>
            </a:r>
            <a:br>
              <a:rPr lang="nl-NL" dirty="0" smtClean="0"/>
            </a:br>
            <a:r>
              <a:rPr lang="nl-NL" sz="2400" dirty="0" smtClean="0"/>
              <a:t>Audits</a:t>
            </a:r>
            <a:endParaRPr lang="nl-NL" sz="24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bg1">
                    <a:lumMod val="75000"/>
                  </a:schemeClr>
                </a:solidFill>
              </a:rPr>
              <a:t>Opdrachten nog even terughalen</a:t>
            </a:r>
          </a:p>
          <a:p>
            <a:r>
              <a:rPr lang="nl-NL" dirty="0" smtClean="0"/>
              <a:t>Minisamenvatting vorige keer</a:t>
            </a:r>
          </a:p>
          <a:p>
            <a:endParaRPr lang="nl-NL" dirty="0" smtClean="0"/>
          </a:p>
          <a:p>
            <a:r>
              <a:rPr lang="nl-NL" dirty="0" smtClean="0">
                <a:solidFill>
                  <a:schemeClr val="bg1">
                    <a:lumMod val="75000"/>
                  </a:schemeClr>
                </a:solidFill>
              </a:rPr>
              <a:t>Plenaire terugkoppeling met korte presentatie van twee tot drie dia’s</a:t>
            </a:r>
          </a:p>
          <a:p>
            <a:pPr lvl="1"/>
            <a:r>
              <a:rPr lang="nl-NL" dirty="0" smtClean="0">
                <a:solidFill>
                  <a:schemeClr val="bg1">
                    <a:lumMod val="75000"/>
                  </a:schemeClr>
                </a:solidFill>
              </a:rPr>
              <a:t>Afwijkingen </a:t>
            </a:r>
            <a:r>
              <a:rPr lang="nl-NL" dirty="0" err="1" smtClean="0">
                <a:solidFill>
                  <a:schemeClr val="bg1">
                    <a:lumMod val="75000"/>
                  </a:schemeClr>
                </a:solidFill>
              </a:rPr>
              <a:t>NCB’s</a:t>
            </a:r>
            <a:endParaRPr lang="nl-NL" dirty="0" smtClean="0">
              <a:solidFill>
                <a:schemeClr val="bg1">
                  <a:lumMod val="75000"/>
                </a:schemeClr>
              </a:solidFill>
            </a:endParaRPr>
          </a:p>
          <a:p>
            <a:pPr lvl="1"/>
            <a:r>
              <a:rPr lang="nl-NL" dirty="0" smtClean="0">
                <a:solidFill>
                  <a:schemeClr val="bg1">
                    <a:lumMod val="75000"/>
                  </a:schemeClr>
                </a:solidFill>
              </a:rPr>
              <a:t>Analyse van de analyse: wat vind je goed, wat kan beter?</a:t>
            </a:r>
          </a:p>
          <a:p>
            <a:pPr lvl="1"/>
            <a:r>
              <a:rPr lang="nl-NL" dirty="0" smtClean="0">
                <a:solidFill>
                  <a:schemeClr val="bg1">
                    <a:lumMod val="75000"/>
                  </a:schemeClr>
                </a:solidFill>
              </a:rPr>
              <a:t>Focus op de 4O systematiek</a:t>
            </a:r>
          </a:p>
          <a:p>
            <a:endParaRPr lang="nl-NL" dirty="0" smtClean="0"/>
          </a:p>
          <a:p>
            <a:r>
              <a:rPr lang="nl-NL" dirty="0">
                <a:solidFill>
                  <a:schemeClr val="bg1">
                    <a:lumMod val="75000"/>
                  </a:schemeClr>
                </a:solidFill>
              </a:rPr>
              <a:t>Evaluatie: zijn leerdoelen behaald?</a:t>
            </a:r>
          </a:p>
          <a:p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/>
              <a:t>Tijd voor kwaliteit 3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4876C6E7-85B9-4F5E-B2F9-32CE4B1CE6B4}" type="datetime1">
              <a:rPr lang="nl-NL" smtClean="0"/>
              <a:t>21-2-2024</a:t>
            </a:fld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A188FA-AAFE-4713-8BE1-64CAD04AEEC4}" type="slidenum">
              <a:rPr lang="nl-NL" smtClean="0"/>
              <a:pPr/>
              <a:t>7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44132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Audits</a:t>
            </a:r>
            <a:endParaRPr lang="nl-NL" dirty="0"/>
          </a:p>
        </p:txBody>
      </p:sp>
      <p:sp>
        <p:nvSpPr>
          <p:cNvPr id="8" name="Tijdelijke aanduiding voor inhoud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NL" dirty="0" smtClean="0"/>
              <a:t>Interne audits</a:t>
            </a:r>
          </a:p>
          <a:p>
            <a:pPr lvl="1"/>
            <a:endParaRPr lang="nl-NL" dirty="0" smtClean="0"/>
          </a:p>
          <a:p>
            <a:r>
              <a:rPr lang="nl-NL" dirty="0" smtClean="0"/>
              <a:t>Externe audits</a:t>
            </a: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/>
              <a:t>Tijd voor kwaliteit 3</a:t>
            </a:r>
          </a:p>
        </p:txBody>
      </p:sp>
      <p:sp>
        <p:nvSpPr>
          <p:cNvPr id="6" name="Tijdelijke aanduiding voor datum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A3BE48CF-14CD-47E7-8672-0A3C0C3095E7}" type="datetime1">
              <a:rPr lang="nl-NL" smtClean="0"/>
              <a:t>21-2-2024</a:t>
            </a:fld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A188FA-AAFE-4713-8BE1-64CAD04AEEC4}" type="slidenum">
              <a:rPr lang="nl-NL" smtClean="0"/>
              <a:pPr/>
              <a:t>8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29559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3100" y="829746"/>
            <a:ext cx="10766044" cy="1325563"/>
          </a:xfrm>
        </p:spPr>
        <p:txBody>
          <a:bodyPr/>
          <a:lstStyle/>
          <a:p>
            <a:r>
              <a:rPr lang="nl-NL" dirty="0" smtClean="0"/>
              <a:t>Audits: terminologie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2"/>
          </p:nvPr>
        </p:nvSpPr>
        <p:spPr>
          <a:xfrm>
            <a:off x="535077" y="2155309"/>
            <a:ext cx="10744200" cy="3751308"/>
          </a:xfrm>
        </p:spPr>
        <p:txBody>
          <a:bodyPr/>
          <a:lstStyle/>
          <a:p>
            <a:r>
              <a:rPr lang="nl-NL" dirty="0" smtClean="0"/>
              <a:t>NEN en ISO-15189</a:t>
            </a:r>
          </a:p>
          <a:p>
            <a:r>
              <a:rPr lang="nl-NL" dirty="0" smtClean="0"/>
              <a:t>Normelementen</a:t>
            </a:r>
          </a:p>
          <a:p>
            <a:r>
              <a:rPr lang="nl-NL" dirty="0" smtClean="0"/>
              <a:t>Scope-elementen: relatie met testen</a:t>
            </a:r>
          </a:p>
          <a:p>
            <a:r>
              <a:rPr lang="nl-NL" dirty="0" smtClean="0"/>
              <a:t>Flexibele scope, vaste scope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/>
              <a:t>Tijd voor kwaliteit </a:t>
            </a:r>
            <a:r>
              <a:rPr lang="nl-NL" dirty="0" smtClean="0"/>
              <a:t>3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4876C6E7-85B9-4F5E-B2F9-32CE4B1CE6B4}" type="datetime1">
              <a:rPr lang="nl-NL" smtClean="0"/>
              <a:t>21-2-2024</a:t>
            </a:fld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A188FA-AAFE-4713-8BE1-64CAD04AEEC4}" type="slidenum">
              <a:rPr lang="nl-NL" smtClean="0"/>
              <a:pPr/>
              <a:t>9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09741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msterdam UMC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msterdamUMC_Onderwijs.potx" id="{DC03030A-115E-43D8-AC97-B5D4792F1432}" vid="{084F3628-D68D-4C45-922F-21B4902B8263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AmsterdamUMC_Onderwijs</Template>
  <TotalTime>478</TotalTime>
  <Words>1132</Words>
  <Application>Microsoft Office PowerPoint</Application>
  <PresentationFormat>Breedbeeld</PresentationFormat>
  <Paragraphs>261</Paragraphs>
  <Slides>26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26</vt:i4>
      </vt:variant>
    </vt:vector>
  </HeadingPairs>
  <TitlesOfParts>
    <vt:vector size="30" baseType="lpstr">
      <vt:lpstr>Arial</vt:lpstr>
      <vt:lpstr>Calibri</vt:lpstr>
      <vt:lpstr>Trebuchet MS</vt:lpstr>
      <vt:lpstr>Kantoorthema</vt:lpstr>
      <vt:lpstr>Tijd voor kwaliteit-jaar 2</vt:lpstr>
      <vt:lpstr>Programma sessie 3</vt:lpstr>
      <vt:lpstr>Programma sessie 3</vt:lpstr>
      <vt:lpstr>Terugkoppeling sessie 2 Audits</vt:lpstr>
      <vt:lpstr>Terugkoppeling sessie 2 Audits</vt:lpstr>
      <vt:lpstr>Opdracht: 4 O’s </vt:lpstr>
      <vt:lpstr>Terugkoppeling sessie 2 Audits</vt:lpstr>
      <vt:lpstr>Audits</vt:lpstr>
      <vt:lpstr>Audits: terminologie </vt:lpstr>
      <vt:lpstr>PowerPoint-presentatie</vt:lpstr>
      <vt:lpstr>Audits: terminologie </vt:lpstr>
      <vt:lpstr>Terugkoppeling sessie 2 Audits</vt:lpstr>
      <vt:lpstr>Terugkoppeling sessie 2 Audits</vt:lpstr>
      <vt:lpstr>Leerdoelen sessie 2: audits</vt:lpstr>
      <vt:lpstr>Programma sessie 3</vt:lpstr>
      <vt:lpstr>Sessie 3: </vt:lpstr>
      <vt:lpstr>Leerdoelen</vt:lpstr>
      <vt:lpstr>Sessie 3: </vt:lpstr>
      <vt:lpstr>Externe kwaliteitsbeoordeling (interlaboratoriumvergelijking, rondzending)</vt:lpstr>
      <vt:lpstr>Externe kwaliteitsbeoordeling (interlaboratoriumvergelijking, rondzending)</vt:lpstr>
      <vt:lpstr>Kwaliteitsindicatoren Normelement 4.14.7 </vt:lpstr>
      <vt:lpstr>Kwaliteitsindicatoren</vt:lpstr>
      <vt:lpstr>Kwaliteitsindicatoren </vt:lpstr>
      <vt:lpstr>Sessie 3: </vt:lpstr>
      <vt:lpstr>Opdracht rondzendingen</vt:lpstr>
      <vt:lpstr>Opdracht kwaliteitsindicatoren</vt:lpstr>
    </vt:vector>
  </TitlesOfParts>
  <Company>AMC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Elzakker, E.P.M. van (Erica)</dc:creator>
  <cp:lastModifiedBy>Elzakker, E.P.M. van (Erica)</cp:lastModifiedBy>
  <cp:revision>31</cp:revision>
  <dcterms:created xsi:type="dcterms:W3CDTF">2023-01-31T12:35:53Z</dcterms:created>
  <dcterms:modified xsi:type="dcterms:W3CDTF">2024-02-21T09:02:53Z</dcterms:modified>
</cp:coreProperties>
</file>