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3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6" r:id="rId18"/>
    <p:sldId id="294" r:id="rId19"/>
    <p:sldId id="292" r:id="rId20"/>
    <p:sldId id="29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BCC"/>
    <a:srgbClr val="66999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6497" autoAdjust="0"/>
  </p:normalViewPr>
  <p:slideViewPr>
    <p:cSldViewPr snapToGrid="0">
      <p:cViewPr varScale="1">
        <p:scale>
          <a:sx n="86" d="100"/>
          <a:sy n="86" d="100"/>
        </p:scale>
        <p:origin x="9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5" d="100"/>
          <a:sy n="105" d="100"/>
        </p:scale>
        <p:origin x="29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VC%20TODO\AVC%20NVMM%20Visitaties%20samenvatting%20met%20mogelijke%20tabellen%20en%20grafieken_reserv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Matig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Blad6!$R$7</c:f>
              <c:strCache>
                <c:ptCount val="1"/>
                <c:pt idx="0">
                  <c:v>Matig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Blad6!$S$6:$U$6</c:f>
              <c:strCache>
                <c:ptCount val="3"/>
                <c:pt idx="0">
                  <c:v>Consultregistratie</c:v>
                </c:pt>
                <c:pt idx="1">
                  <c:v>Informeren aanvragers over diagnostische mogelijkheden</c:v>
                </c:pt>
                <c:pt idx="2">
                  <c:v>Kennisdeling</c:v>
                </c:pt>
              </c:strCache>
            </c:strRef>
          </c:cat>
          <c:val>
            <c:numRef>
              <c:f>Blad6!$S$7:$U$7</c:f>
              <c:numCache>
                <c:formatCode>General</c:formatCode>
                <c:ptCount val="3"/>
                <c:pt idx="0">
                  <c:v>15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0-428E-A4F8-391F0685E23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1478144"/>
        <c:axId val="31480832"/>
      </c:barChart>
      <c:catAx>
        <c:axId val="3147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31480832"/>
        <c:crosses val="autoZero"/>
        <c:auto val="1"/>
        <c:lblAlgn val="ctr"/>
        <c:lblOffset val="100"/>
        <c:noMultiLvlLbl val="0"/>
      </c:catAx>
      <c:valAx>
        <c:axId val="314808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478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4T15:47:46.42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75 96 1375 0 0,'-20'-24'128'0'0,"1"3"-128"0"0,4 2 0 0 0,2 2 0 0 0,5 3 17704 0 0,22 17-18344 0 0,4 3-168 0 0,-1 5-40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6:14:48.221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0 203 6447 0 0,'15'-12'819'0'0,"-1"-1"0"0"0,0-1-1 0 0,-1 0 1 0 0,12-16-1 0 0,5-5 4684 0 0,-15 17-3560 0 0,-1 1 0 0 0,18-31 1 0 0,-31 47 254 0 0,-26 17-3219 0 0,13-3-359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20:07:27.597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36 0 2759 0 0,'0'0'248'0'0,"-4"11"-248"0"0,-4-2 0 0 0,0 1 0 0 0,0-3 8576 0 0,1 3 2064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7T15:32:19.140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2 18 17967 0 0,'0'0'3168'0'0,"-2"-5"-1848"0"0,10 0-3072 0 0,2 2 824 0 0,-1-1-4408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11-15T10:31:41.374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84 49 17791 0 0,'-21'-8'792'0'0,"7"2"160"0"0,0-3-760 0 0,1-1-192 0 0,1 1 0 0 0,2 3 2832 0 0,15 20-4592 0 0,1 0 256 0 0,2 1-200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D43CE-F9D2-4A3D-A71F-95F439559921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FD7EE-330A-45A4-8C3A-4CF806FA09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078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D7EE-330A-45A4-8C3A-4CF806FA090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36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FD7EE-330A-45A4-8C3A-4CF806FA090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48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F8C-8DBF-47ED-8787-E0CA2C81C20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3A08-66B7-424C-BFE1-FA5BBDC611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89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F8C-8DBF-47ED-8787-E0CA2C81C20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3A08-66B7-424C-BFE1-FA5BBDC611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98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F8C-8DBF-47ED-8787-E0CA2C81C20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3A08-66B7-424C-BFE1-FA5BBDC611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7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F8C-8DBF-47ED-8787-E0CA2C81C20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3A08-66B7-424C-BFE1-FA5BBDC611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22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F8C-8DBF-47ED-8787-E0CA2C81C20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3A08-66B7-424C-BFE1-FA5BBDC611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51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F8C-8DBF-47ED-8787-E0CA2C81C20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3A08-66B7-424C-BFE1-FA5BBDC611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25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F8C-8DBF-47ED-8787-E0CA2C81C20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3A08-66B7-424C-BFE1-FA5BBDC611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51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F8C-8DBF-47ED-8787-E0CA2C81C20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3A08-66B7-424C-BFE1-FA5BBDC611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51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F8C-8DBF-47ED-8787-E0CA2C81C20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3A08-66B7-424C-BFE1-FA5BBDC611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5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F8C-8DBF-47ED-8787-E0CA2C81C20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3A08-66B7-424C-BFE1-FA5BBDC611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315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FF8C-8DBF-47ED-8787-E0CA2C81C20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23A08-66B7-424C-BFE1-FA5BBDC611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1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5FF8C-8DBF-47ED-8787-E0CA2C81C209}" type="datetimeFigureOut">
              <a:rPr lang="nl-NL" smtClean="0"/>
              <a:t>22-11-2021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23A08-66B7-424C-BFE1-FA5BBDC611B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62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customXml" Target="../ink/ink5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customXml" Target="../ink/ink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0E07-052B-4282-8CD5-7885DA526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85925"/>
            <a:ext cx="9144000" cy="1824038"/>
          </a:xfrm>
          <a:solidFill>
            <a:srgbClr val="33CBCC"/>
          </a:solidFill>
        </p:spPr>
        <p:txBody>
          <a:bodyPr anchor="ctr">
            <a:normAutofit/>
          </a:bodyPr>
          <a:lstStyle/>
          <a:p>
            <a:r>
              <a:rPr lang="nl-NL" sz="3200" b="1" dirty="0"/>
              <a:t>Analyse visitatierapporten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00C6D-F5EA-44D5-B1E7-7DACAD75C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76462"/>
            <a:ext cx="6858000" cy="503064"/>
          </a:xfrm>
          <a:solidFill>
            <a:srgbClr val="66999A"/>
          </a:solidFill>
        </p:spPr>
        <p:txBody>
          <a:bodyPr anchor="ctr"/>
          <a:lstStyle/>
          <a:p>
            <a:r>
              <a:rPr lang="en-US" b="1" dirty="0"/>
              <a:t>ALV NVMM 18 </a:t>
            </a:r>
            <a:r>
              <a:rPr lang="en-US" b="1" dirty="0" err="1"/>
              <a:t>nov.</a:t>
            </a:r>
            <a:r>
              <a:rPr lang="en-US" b="1" dirty="0"/>
              <a:t> 2021</a:t>
            </a:r>
            <a:endParaRPr lang="nl-NL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ADF536-7374-42D1-9BB2-84F022A5B5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/>
          <a:stretch/>
        </p:blipFill>
        <p:spPr>
          <a:xfrm>
            <a:off x="0" y="0"/>
            <a:ext cx="2286000" cy="15352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C97238-D2E2-4820-BF2C-79A1150DDD38}"/>
              </a:ext>
            </a:extLst>
          </p:cNvPr>
          <p:cNvSpPr txBox="1"/>
          <p:nvPr/>
        </p:nvSpPr>
        <p:spPr>
          <a:xfrm>
            <a:off x="1790699" y="444455"/>
            <a:ext cx="300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666666"/>
                </a:solidFill>
              </a:rPr>
              <a:t>Nederlandse Vereniging voor Medische Microbiologie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DDD4D9-A7B3-4C23-82E4-FF08E67AF43B}"/>
                  </a:ext>
                </a:extLst>
              </p14:cNvPr>
              <p14:cNvContentPartPr/>
              <p14:nvPr/>
            </p14:nvContentPartPr>
            <p14:xfrm>
              <a:off x="3875760" y="2559332"/>
              <a:ext cx="27360" cy="34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DDD4D9-A7B3-4C23-82E4-FF08E67AF43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1440" y="2555012"/>
                <a:ext cx="36000" cy="432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E87D5C6-098C-4A1D-81B5-C2A1FEB35AF8}"/>
              </a:ext>
            </a:extLst>
          </p:cNvPr>
          <p:cNvSpPr txBox="1"/>
          <p:nvPr/>
        </p:nvSpPr>
        <p:spPr>
          <a:xfrm>
            <a:off x="1068571" y="4694274"/>
            <a:ext cx="585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Nico Meessen, arts-microbioloog UMCG</a:t>
            </a:r>
          </a:p>
          <a:p>
            <a:endParaRPr lang="nl-NL" dirty="0"/>
          </a:p>
          <a:p>
            <a:r>
              <a:rPr lang="nl-NL" dirty="0"/>
              <a:t>Namens de Algemene visitatie commissie (AVC)</a:t>
            </a:r>
          </a:p>
          <a:p>
            <a:r>
              <a:rPr lang="nl-NL" dirty="0"/>
              <a:t>Met dank aan </a:t>
            </a:r>
            <a:r>
              <a:rPr kumimoji="0" lang="nl-NL" altLang="nl-NL" sz="1800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Franny van Opstal, ambtelijk secretaris AVC</a:t>
            </a:r>
            <a:endParaRPr lang="nl-N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2BE4AD-7336-448A-A889-227F8CCF2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417" t="85216" r="18140" b="11885"/>
          <a:stretch/>
        </p:blipFill>
        <p:spPr>
          <a:xfrm flipV="1">
            <a:off x="7666089" y="1206783"/>
            <a:ext cx="1451459" cy="636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A83E2BC-B086-406A-8F40-D1583AF64CFD}"/>
              </a:ext>
            </a:extLst>
          </p:cNvPr>
          <p:cNvSpPr txBox="1"/>
          <p:nvPr/>
        </p:nvSpPr>
        <p:spPr>
          <a:xfrm>
            <a:off x="8149855" y="909064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CDA4E58-CE4A-4D35-B08A-1C10D4EF8EE6}"/>
                  </a:ext>
                </a:extLst>
              </p14:cNvPr>
              <p14:cNvContentPartPr/>
              <p14:nvPr/>
            </p14:nvContentPartPr>
            <p14:xfrm>
              <a:off x="9519120" y="3787292"/>
              <a:ext cx="62640" cy="73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CDA4E58-CE4A-4D35-B08A-1C10D4EF8E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14800" y="3782972"/>
                <a:ext cx="71280" cy="8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34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CB859F50-20A1-441E-8559-BED0B577AD67}"/>
              </a:ext>
            </a:extLst>
          </p:cNvPr>
          <p:cNvSpPr txBox="1">
            <a:spLocks/>
          </p:cNvSpPr>
          <p:nvPr/>
        </p:nvSpPr>
        <p:spPr>
          <a:xfrm>
            <a:off x="1536405" y="0"/>
            <a:ext cx="7607595" cy="738496"/>
          </a:xfrm>
          <a:prstGeom prst="rect">
            <a:avLst/>
          </a:prstGeom>
          <a:solidFill>
            <a:srgbClr val="33CB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/>
            <a:r>
              <a:rPr lang="en-US" sz="2800" dirty="0" err="1"/>
              <a:t>Analyse</a:t>
            </a:r>
            <a:r>
              <a:rPr lang="en-US" sz="2800" dirty="0"/>
              <a:t> alle 29 norm-</a:t>
            </a:r>
            <a:r>
              <a:rPr lang="en-US" sz="2800" dirty="0" err="1"/>
              <a:t>elementen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35C635-6EFE-49CD-8592-44E968374407}"/>
                  </a:ext>
                </a:extLst>
              </p14:cNvPr>
              <p14:cNvContentPartPr/>
              <p14:nvPr/>
            </p14:nvContentPartPr>
            <p14:xfrm>
              <a:off x="812520" y="3298412"/>
              <a:ext cx="30600" cy="17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35C635-6EFE-49CD-8592-44E9683744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8200" y="3294092"/>
                <a:ext cx="39240" cy="2628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0CC5C41-CA36-48F8-BD65-09720392E3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736" t="28047" r="12922" b="11899"/>
          <a:stretch/>
        </p:blipFill>
        <p:spPr bwMode="auto">
          <a:xfrm>
            <a:off x="249071" y="1789747"/>
            <a:ext cx="8552694" cy="47333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2854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CB859F50-20A1-441E-8559-BED0B577AD67}"/>
              </a:ext>
            </a:extLst>
          </p:cNvPr>
          <p:cNvSpPr txBox="1">
            <a:spLocks/>
          </p:cNvSpPr>
          <p:nvPr/>
        </p:nvSpPr>
        <p:spPr>
          <a:xfrm>
            <a:off x="1536405" y="0"/>
            <a:ext cx="7607595" cy="738496"/>
          </a:xfrm>
          <a:prstGeom prst="rect">
            <a:avLst/>
          </a:prstGeom>
          <a:solidFill>
            <a:srgbClr val="33CB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/>
            <a:r>
              <a:rPr lang="en-US" sz="2800" dirty="0" err="1"/>
              <a:t>Analyse</a:t>
            </a:r>
            <a:r>
              <a:rPr lang="en-US" sz="2800" dirty="0"/>
              <a:t> op norm-</a:t>
            </a:r>
            <a:r>
              <a:rPr lang="en-US" sz="2800" dirty="0" err="1"/>
              <a:t>niveau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2B7989-603F-4AF3-8988-F92550C132AB}"/>
              </a:ext>
            </a:extLst>
          </p:cNvPr>
          <p:cNvSpPr txBox="1"/>
          <p:nvPr/>
        </p:nvSpPr>
        <p:spPr>
          <a:xfrm>
            <a:off x="691117" y="1320503"/>
            <a:ext cx="804353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Score </a:t>
            </a:r>
            <a:r>
              <a:rPr lang="nl-NL" sz="1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Matig</a:t>
            </a:r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Aanbeveling (verbetering binnen 5 jaar)</a:t>
            </a:r>
          </a:p>
          <a:p>
            <a:endParaRPr lang="nl-NL" b="1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130x aanbeveling, ‘vaak’ (=aanwezig in ≥ 8 vd 29 rapporten):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- Antibiotic stewardship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- Belasting/belastbaarheid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- Consultregistratie (15)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- Evalueren vakgroepfunctioneren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- Informeren aanvragers diag. mogelijkheden (13)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- Kennisdeling (11)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1E82437-B91F-48AB-8D97-BCB965AE0D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6834958"/>
              </p:ext>
            </p:extLst>
          </p:nvPr>
        </p:nvGraphicFramePr>
        <p:xfrm>
          <a:off x="2702559" y="4182826"/>
          <a:ext cx="4318251" cy="259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0E5268E-282F-4A35-8F8C-514C1F02F604}"/>
              </a:ext>
            </a:extLst>
          </p:cNvPr>
          <p:cNvSpPr txBox="1"/>
          <p:nvPr/>
        </p:nvSpPr>
        <p:spPr>
          <a:xfrm>
            <a:off x="7083831" y="5210255"/>
            <a:ext cx="793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3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26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CB859F50-20A1-441E-8559-BED0B577AD67}"/>
              </a:ext>
            </a:extLst>
          </p:cNvPr>
          <p:cNvSpPr txBox="1">
            <a:spLocks/>
          </p:cNvSpPr>
          <p:nvPr/>
        </p:nvSpPr>
        <p:spPr>
          <a:xfrm>
            <a:off x="1536405" y="0"/>
            <a:ext cx="7607595" cy="738496"/>
          </a:xfrm>
          <a:prstGeom prst="rect">
            <a:avLst/>
          </a:prstGeom>
          <a:solidFill>
            <a:srgbClr val="33CB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/>
            <a:r>
              <a:rPr lang="en-US" sz="2800" dirty="0" err="1"/>
              <a:t>Analyse</a:t>
            </a:r>
            <a:r>
              <a:rPr lang="en-US" sz="2800" dirty="0"/>
              <a:t> op norm-</a:t>
            </a:r>
            <a:r>
              <a:rPr lang="en-US" sz="2800" dirty="0" err="1"/>
              <a:t>niveau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2B7989-603F-4AF3-8988-F92550C132AB}"/>
              </a:ext>
            </a:extLst>
          </p:cNvPr>
          <p:cNvSpPr txBox="1"/>
          <p:nvPr/>
        </p:nvSpPr>
        <p:spPr>
          <a:xfrm>
            <a:off x="691116" y="1320503"/>
            <a:ext cx="826149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Score </a:t>
            </a:r>
            <a:r>
              <a:rPr lang="nl-NL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onvoldoende</a:t>
            </a:r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Zwaarwegende advies (verbetering binnen 2 j)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waarwegende advies (in ≥ 4x 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vd 29 rapporten):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Leiding geven aan laboratorium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Medische eindverantwoordelijkheid laboratorium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Patiënt besprekingen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Score </a:t>
            </a:r>
            <a:r>
              <a:rPr lang="nl-NL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zwaar onvoldoende</a:t>
            </a:r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Voorwaarde (verbetering binnen 6mnd)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oorwaarde (1 vakgroep):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Belasting/belastbaarheid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 </a:t>
            </a:r>
            <a:r>
              <a:rPr lang="nl-NL" sz="1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Goed</a:t>
            </a:r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nl-NL" sz="1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hoger</a:t>
            </a:r>
            <a:r>
              <a:rPr lang="nl-NL" b="1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678x (81%)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Antibioticabeleid, Bereikbaarheid, Communicatie patiënten, Consultfunctie, Implementatie richtlijnen, Individueel functioneren, Inzichtelijkheid doorlooptijden, Kwaliteitskeurmerk, Melding incidenten en klachten en Onderwijs.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b="1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Boven-normatieve aanbeveling</a:t>
            </a:r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(= niet gerelateerd aan norm-element):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deze analyse buiten beschouwing gelaten.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44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CB859F50-20A1-441E-8559-BED0B577AD67}"/>
              </a:ext>
            </a:extLst>
          </p:cNvPr>
          <p:cNvSpPr txBox="1">
            <a:spLocks/>
          </p:cNvSpPr>
          <p:nvPr/>
        </p:nvSpPr>
        <p:spPr>
          <a:xfrm>
            <a:off x="1536405" y="0"/>
            <a:ext cx="7607595" cy="738496"/>
          </a:xfrm>
          <a:prstGeom prst="rect">
            <a:avLst/>
          </a:prstGeom>
          <a:solidFill>
            <a:srgbClr val="33CB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/>
            <a:r>
              <a:rPr lang="en-US" sz="2800" dirty="0" err="1"/>
              <a:t>Analyse</a:t>
            </a:r>
            <a:r>
              <a:rPr lang="en-US" sz="2800" dirty="0"/>
              <a:t> </a:t>
            </a:r>
            <a:r>
              <a:rPr lang="en-US" sz="2800" dirty="0" err="1"/>
              <a:t>vakgroep</a:t>
            </a:r>
            <a:r>
              <a:rPr lang="en-US" sz="2800" dirty="0"/>
              <a:t> vs </a:t>
            </a:r>
            <a:r>
              <a:rPr lang="en-US" sz="2800" dirty="0" err="1"/>
              <a:t>commissie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0A785C-CBD6-4241-9B96-031AB812C6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5" t="38803" r="39543" b="26741"/>
          <a:stretch/>
        </p:blipFill>
        <p:spPr bwMode="auto">
          <a:xfrm>
            <a:off x="1037150" y="1695893"/>
            <a:ext cx="7391054" cy="419454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912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CB859F50-20A1-441E-8559-BED0B577AD67}"/>
              </a:ext>
            </a:extLst>
          </p:cNvPr>
          <p:cNvSpPr txBox="1">
            <a:spLocks/>
          </p:cNvSpPr>
          <p:nvPr/>
        </p:nvSpPr>
        <p:spPr>
          <a:xfrm>
            <a:off x="1536405" y="0"/>
            <a:ext cx="7607595" cy="738496"/>
          </a:xfrm>
          <a:prstGeom prst="rect">
            <a:avLst/>
          </a:prstGeom>
          <a:solidFill>
            <a:srgbClr val="33CB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/>
            <a:r>
              <a:rPr lang="en-US" sz="2800" dirty="0" err="1"/>
              <a:t>Analyse</a:t>
            </a:r>
            <a:r>
              <a:rPr lang="en-US" sz="2800" dirty="0"/>
              <a:t> </a:t>
            </a:r>
            <a:r>
              <a:rPr lang="en-US" sz="2800" dirty="0" err="1"/>
              <a:t>vakgroep</a:t>
            </a:r>
            <a:r>
              <a:rPr lang="en-US" sz="2800" dirty="0"/>
              <a:t> vs </a:t>
            </a:r>
            <a:r>
              <a:rPr lang="en-US" sz="2800" dirty="0" err="1"/>
              <a:t>commissie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EC03F8-BFCD-49AF-B027-9DF14749BA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7" t="32143" r="19907" b="20040"/>
          <a:stretch/>
        </p:blipFill>
        <p:spPr bwMode="auto">
          <a:xfrm>
            <a:off x="4502888" y="4082579"/>
            <a:ext cx="4420384" cy="261593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Afbeelding 12">
            <a:extLst>
              <a:ext uri="{FF2B5EF4-FFF2-40B4-BE49-F238E27FC236}">
                <a16:creationId xmlns:a16="http://schemas.microsoft.com/office/drawing/2014/main" id="{A5D5B9A8-4DBB-4375-BF3E-359E56C506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6" t="34522" r="22912" b="15174"/>
          <a:stretch/>
        </p:blipFill>
        <p:spPr bwMode="auto">
          <a:xfrm>
            <a:off x="310324" y="1074621"/>
            <a:ext cx="4039137" cy="309217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428E4B3C-B633-409B-84E9-FC3C99E8FB8C}"/>
              </a:ext>
            </a:extLst>
          </p:cNvPr>
          <p:cNvSpPr/>
          <p:nvPr/>
        </p:nvSpPr>
        <p:spPr>
          <a:xfrm>
            <a:off x="2323210" y="1541722"/>
            <a:ext cx="467835" cy="44124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A77280-8E52-4458-862A-F563DB3A86A6}"/>
              </a:ext>
            </a:extLst>
          </p:cNvPr>
          <p:cNvSpPr/>
          <p:nvPr/>
        </p:nvSpPr>
        <p:spPr>
          <a:xfrm>
            <a:off x="2640413" y="1917401"/>
            <a:ext cx="467835" cy="44124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614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2">
            <a:extLst>
              <a:ext uri="{FF2B5EF4-FFF2-40B4-BE49-F238E27FC236}">
                <a16:creationId xmlns:a16="http://schemas.microsoft.com/office/drawing/2014/main" id="{63E71E24-3C57-4983-8187-17A36E0D9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75" t="24691" r="9665" b="7930"/>
          <a:stretch/>
        </p:blipFill>
        <p:spPr bwMode="auto">
          <a:xfrm>
            <a:off x="1882964" y="2134930"/>
            <a:ext cx="7159499" cy="4634757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CB859F50-20A1-441E-8559-BED0B577AD67}"/>
              </a:ext>
            </a:extLst>
          </p:cNvPr>
          <p:cNvSpPr txBox="1">
            <a:spLocks/>
          </p:cNvSpPr>
          <p:nvPr/>
        </p:nvSpPr>
        <p:spPr>
          <a:xfrm>
            <a:off x="1536405" y="0"/>
            <a:ext cx="7607595" cy="738496"/>
          </a:xfrm>
          <a:prstGeom prst="rect">
            <a:avLst/>
          </a:prstGeom>
          <a:solidFill>
            <a:srgbClr val="33CB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/>
            <a:r>
              <a:rPr lang="en-US" sz="2800" dirty="0" err="1"/>
              <a:t>Analyse</a:t>
            </a:r>
            <a:r>
              <a:rPr lang="en-US" sz="2800" dirty="0"/>
              <a:t> </a:t>
            </a:r>
            <a:r>
              <a:rPr lang="en-US" sz="2800" dirty="0" err="1"/>
              <a:t>vakgroep</a:t>
            </a:r>
            <a:r>
              <a:rPr lang="en-US" sz="2800" dirty="0"/>
              <a:t> vs </a:t>
            </a:r>
            <a:r>
              <a:rPr lang="en-US" sz="2800" dirty="0" err="1"/>
              <a:t>commissie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B0070-A629-44F8-A060-9D7640E230B8}"/>
              </a:ext>
            </a:extLst>
          </p:cNvPr>
          <p:cNvSpPr txBox="1"/>
          <p:nvPr/>
        </p:nvSpPr>
        <p:spPr>
          <a:xfrm>
            <a:off x="691116" y="1049382"/>
            <a:ext cx="82614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Vakgroep </a:t>
            </a:r>
            <a:r>
              <a:rPr lang="nl-NL" sz="1800" b="1" u="sng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hoger</a:t>
            </a:r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commissie (n=138)</a:t>
            </a:r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Bij 27 norm-elementen aangetroffen (fig)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Meest:	- 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Eenheid van beleid (12x)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Infectiepreventie (10x)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634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24">
            <a:extLst>
              <a:ext uri="{FF2B5EF4-FFF2-40B4-BE49-F238E27FC236}">
                <a16:creationId xmlns:a16="http://schemas.microsoft.com/office/drawing/2014/main" id="{8812A27E-E9C8-4342-966F-671EC979B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68" t="22266" r="33906" b="9023"/>
          <a:stretch/>
        </p:blipFill>
        <p:spPr bwMode="auto">
          <a:xfrm>
            <a:off x="1852059" y="2049952"/>
            <a:ext cx="7214575" cy="474041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CB859F50-20A1-441E-8559-BED0B577AD67}"/>
              </a:ext>
            </a:extLst>
          </p:cNvPr>
          <p:cNvSpPr txBox="1">
            <a:spLocks/>
          </p:cNvSpPr>
          <p:nvPr/>
        </p:nvSpPr>
        <p:spPr>
          <a:xfrm>
            <a:off x="1536405" y="0"/>
            <a:ext cx="7607595" cy="738496"/>
          </a:xfrm>
          <a:prstGeom prst="rect">
            <a:avLst/>
          </a:prstGeom>
          <a:solidFill>
            <a:srgbClr val="33CB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/>
            <a:r>
              <a:rPr lang="en-US" sz="2800" dirty="0" err="1"/>
              <a:t>Analyse</a:t>
            </a:r>
            <a:r>
              <a:rPr lang="en-US" sz="2800" dirty="0"/>
              <a:t> </a:t>
            </a:r>
            <a:r>
              <a:rPr lang="en-US" sz="2800" dirty="0" err="1"/>
              <a:t>vakgroep</a:t>
            </a:r>
            <a:r>
              <a:rPr lang="en-US" sz="2800" dirty="0"/>
              <a:t> vs </a:t>
            </a:r>
            <a:r>
              <a:rPr lang="en-US" sz="2800" dirty="0" err="1"/>
              <a:t>commissie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2B0070-A629-44F8-A060-9D7640E230B8}"/>
              </a:ext>
            </a:extLst>
          </p:cNvPr>
          <p:cNvSpPr txBox="1"/>
          <p:nvPr/>
        </p:nvSpPr>
        <p:spPr>
          <a:xfrm>
            <a:off x="691116" y="1049382"/>
            <a:ext cx="82614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akgroep </a:t>
            </a:r>
            <a:r>
              <a:rPr lang="nl-NL" sz="1800" b="1" u="sng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lager</a:t>
            </a:r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dan commissie (n=67)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Bij 24 normelementen aangetroffen (fig)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Meest: 	- Informatie voor patiënten (11x)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- 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Kennisdeling</a:t>
            </a:r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(8x)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3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8312-5B01-422E-B9AD-8DCD29B4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405" y="0"/>
            <a:ext cx="7607595" cy="738496"/>
          </a:xfrm>
          <a:solidFill>
            <a:srgbClr val="33CBCC"/>
          </a:solidFill>
        </p:spPr>
        <p:txBody>
          <a:bodyPr>
            <a:normAutofit/>
          </a:bodyPr>
          <a:lstStyle/>
          <a:p>
            <a:pPr marL="432000"/>
            <a:r>
              <a:rPr lang="en-US" sz="2800" dirty="0" err="1"/>
              <a:t>Beschouwing</a:t>
            </a:r>
            <a:r>
              <a:rPr lang="en-US" sz="2800" dirty="0"/>
              <a:t> </a:t>
            </a:r>
            <a:r>
              <a:rPr lang="en-US" sz="2800" dirty="0" err="1"/>
              <a:t>n.a.v</a:t>
            </a:r>
            <a:r>
              <a:rPr lang="en-US" sz="2800" dirty="0"/>
              <a:t>. </a:t>
            </a:r>
            <a:r>
              <a:rPr lang="en-US" sz="2800" dirty="0" err="1"/>
              <a:t>STeRK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2B7989-603F-4AF3-8988-F92550C132AB}"/>
              </a:ext>
            </a:extLst>
          </p:cNvPr>
          <p:cNvSpPr txBox="1"/>
          <p:nvPr/>
        </p:nvSpPr>
        <p:spPr>
          <a:xfrm>
            <a:off x="691117" y="2468821"/>
            <a:ext cx="804353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Opbrengst van d</a:t>
            </a:r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eelname aan STeRK:</a:t>
            </a:r>
          </a:p>
          <a:p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1. </a:t>
            </a:r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Normelementen overbodig?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(ISO, RGS, niet discriminerend genoeg etc)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2. Ontbreken normelementen?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3. Actualiseren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877156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8312-5B01-422E-B9AD-8DCD29B4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405" y="0"/>
            <a:ext cx="7607595" cy="738496"/>
          </a:xfrm>
          <a:solidFill>
            <a:srgbClr val="33CBCC"/>
          </a:solidFill>
        </p:spPr>
        <p:txBody>
          <a:bodyPr>
            <a:normAutofit/>
          </a:bodyPr>
          <a:lstStyle/>
          <a:p>
            <a:pPr marL="432000"/>
            <a:r>
              <a:rPr lang="en-US" sz="2800" dirty="0" err="1"/>
              <a:t>Beschouwing</a:t>
            </a:r>
            <a:r>
              <a:rPr lang="en-US" sz="2800" dirty="0"/>
              <a:t> </a:t>
            </a:r>
            <a:r>
              <a:rPr lang="en-US" sz="2800" dirty="0" err="1"/>
              <a:t>normelementen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2B7989-603F-4AF3-8988-F92550C132AB}"/>
              </a:ext>
            </a:extLst>
          </p:cNvPr>
          <p:cNvSpPr txBox="1"/>
          <p:nvPr/>
        </p:nvSpPr>
        <p:spPr>
          <a:xfrm>
            <a:off x="691117" y="1246071"/>
            <a:ext cx="804353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teeds door iedereen met ‘Uitstekend’ of ‘Goed’ te worden beoordeeld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Overbodig (onvoldoende discriminerend) of juist belangrijke (beoogde kwaliteit)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Norm-elementen waar de vakgroepen minder goed scoren: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Maken duidelijk waar voor vakgroepen de uitdagingen liggen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Vergelijking van scores van vakgroep met visitatiecommissie: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Aanknopingspunten voor discussie tijdens de visitaties. 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Soms overschat de vakgroep zich zelf, soms kiest de vakgroep voor een strategisch lagere score om bijv. toekomstige ambities te verwezenlijken.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Tekst onduidelijk/inconsistent ?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Duiding van de resultaten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amenwerking met en afstemming met AVC, CK, NVMM bestuur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resultaten van de huidige analyse zullen tevens vergeleken worden met reeds ingezette revisie van de normen- en waarderingslijst.</a:t>
            </a:r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3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8312-5B01-422E-B9AD-8DCD29B4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405" y="0"/>
            <a:ext cx="7607595" cy="738496"/>
          </a:xfrm>
          <a:solidFill>
            <a:srgbClr val="33CBCC"/>
          </a:solidFill>
        </p:spPr>
        <p:txBody>
          <a:bodyPr>
            <a:normAutofit/>
          </a:bodyPr>
          <a:lstStyle/>
          <a:p>
            <a:pPr marL="432000"/>
            <a:r>
              <a:rPr lang="en-US" sz="2800" dirty="0"/>
              <a:t>Stand van </a:t>
            </a:r>
            <a:r>
              <a:rPr lang="en-US" sz="2800" dirty="0" err="1"/>
              <a:t>zaken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32569-D148-47D7-8CA0-15DD918FE029}"/>
              </a:ext>
            </a:extLst>
          </p:cNvPr>
          <p:cNvSpPr txBox="1"/>
          <p:nvPr/>
        </p:nvSpPr>
        <p:spPr>
          <a:xfrm>
            <a:off x="705298" y="1531387"/>
            <a:ext cx="804353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ieuwe concepten momenteel grotendeels gereed</a:t>
            </a:r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Algemene vragenlijst en Individuele vragenlijst: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A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ctualisatie, tekstuele en lay-out aanpassingen</a:t>
            </a:r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Normen-waarderingslijst: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Consistentie van teksten, e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nkele norm-elementen zullen worden verwijderd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Ontwikkelen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twee nieuwe norm-elementen betreffende integrale taakset: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Consulten bij uitbestede diagnostiek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Consulten bij diagnostiek voor derden </a:t>
            </a:r>
            <a:r>
              <a:rPr lang="nl-NL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DO: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nieuwe normelementen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nl-NL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fstemming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Werkwijze voo</a:t>
            </a:r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 structurele revisie, incl. terugkoppeling binnen WV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Vervolgen PDCA n.a.v. huidige analyse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nl-NL" b="1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564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8312-5B01-422E-B9AD-8DCD29B4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405" y="0"/>
            <a:ext cx="7607595" cy="738496"/>
          </a:xfrm>
          <a:solidFill>
            <a:srgbClr val="33CBCC"/>
          </a:solidFill>
        </p:spPr>
        <p:txBody>
          <a:bodyPr>
            <a:normAutofit/>
          </a:bodyPr>
          <a:lstStyle/>
          <a:p>
            <a:pPr marL="432000"/>
            <a:r>
              <a:rPr lang="en-US" sz="2800" dirty="0" err="1"/>
              <a:t>Inhoud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2B7989-603F-4AF3-8988-F92550C132AB}"/>
              </a:ext>
            </a:extLst>
          </p:cNvPr>
          <p:cNvSpPr txBox="1"/>
          <p:nvPr/>
        </p:nvSpPr>
        <p:spPr>
          <a:xfrm>
            <a:off x="1467299" y="1985036"/>
            <a:ext cx="46145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Voorgeschiedenis</a:t>
            </a:r>
          </a:p>
          <a:p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Analyse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Beschouwing en conclusies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48886C-05C4-4CCC-AE36-9C7F3978D8F4}"/>
                  </a:ext>
                </a:extLst>
              </p14:cNvPr>
              <p14:cNvContentPartPr/>
              <p14:nvPr/>
            </p14:nvContentPartPr>
            <p14:xfrm>
              <a:off x="1993320" y="5388212"/>
              <a:ext cx="13320" cy="17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48886C-05C4-4CCC-AE36-9C7F3978D8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89000" y="5383892"/>
                <a:ext cx="21960" cy="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5812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8C9FB4E-5221-4A2A-ACD8-43580C844F78}"/>
              </a:ext>
            </a:extLst>
          </p:cNvPr>
          <p:cNvGrpSpPr/>
          <p:nvPr/>
        </p:nvGrpSpPr>
        <p:grpSpPr>
          <a:xfrm>
            <a:off x="0" y="0"/>
            <a:ext cx="9117548" cy="1535243"/>
            <a:chOff x="0" y="0"/>
            <a:chExt cx="9117548" cy="153524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EADF536-7374-42D1-9BB2-84F022A5B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4"/>
            <a:stretch/>
          </p:blipFill>
          <p:spPr>
            <a:xfrm>
              <a:off x="0" y="0"/>
              <a:ext cx="2286000" cy="153524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C97238-D2E2-4820-BF2C-79A1150DDD38}"/>
                </a:ext>
              </a:extLst>
            </p:cNvPr>
            <p:cNvSpPr txBox="1"/>
            <p:nvPr/>
          </p:nvSpPr>
          <p:spPr>
            <a:xfrm>
              <a:off x="1790699" y="444455"/>
              <a:ext cx="3009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rgbClr val="666666"/>
                  </a:solidFill>
                </a:rPr>
                <a:t>Nederlandse Vereniging voor Medische Microbiologie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72BE4AD-7336-448A-A889-227F8CCF24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417" t="85216" r="18140" b="11885"/>
            <a:stretch/>
          </p:blipFill>
          <p:spPr>
            <a:xfrm flipV="1">
              <a:off x="7666089" y="1206783"/>
              <a:ext cx="1451459" cy="6367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83E2BC-B086-406A-8F40-D1583AF64CFD}"/>
                </a:ext>
              </a:extLst>
            </p:cNvPr>
            <p:cNvSpPr txBox="1"/>
            <p:nvPr/>
          </p:nvSpPr>
          <p:spPr>
            <a:xfrm>
              <a:off x="8149855" y="909064"/>
              <a:ext cx="584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b="1" dirty="0"/>
                <a:t>AVC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32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6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6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8312-5B01-422E-B9AD-8DCD29B4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405" y="0"/>
            <a:ext cx="7607595" cy="738496"/>
          </a:xfrm>
          <a:solidFill>
            <a:srgbClr val="33CBCC"/>
          </a:solidFill>
        </p:spPr>
        <p:txBody>
          <a:bodyPr>
            <a:normAutofit/>
          </a:bodyPr>
          <a:lstStyle/>
          <a:p>
            <a:pPr marL="432000"/>
            <a:r>
              <a:rPr lang="en-US" sz="2800" dirty="0" err="1"/>
              <a:t>Voorgeschiedenis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DADBFBDB-AC02-40F4-B0B5-F38655C3E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533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2B7989-603F-4AF3-8988-F92550C132AB}"/>
              </a:ext>
            </a:extLst>
          </p:cNvPr>
          <p:cNvSpPr txBox="1"/>
          <p:nvPr/>
        </p:nvSpPr>
        <p:spPr>
          <a:xfrm>
            <a:off x="691117" y="1262023"/>
            <a:ext cx="80435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2012 </a:t>
            </a:r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eidraad ‘Waarderingssystematiek voor de kwaliteitsvisitaties’ (Orde/ RvA)</a:t>
            </a:r>
          </a:p>
          <a:p>
            <a:r>
              <a:rPr lang="nl-NL" i="1" dirty="0">
                <a:effectLst/>
                <a:latin typeface="Arial" panose="020B0604020202020204" pitchFamily="34" charset="0"/>
              </a:rPr>
              <a:t>Verbeteren – Vertrouwen – Verdiepen – Verbinden</a:t>
            </a:r>
          </a:p>
          <a:p>
            <a:endParaRPr lang="nl-NL" i="1" dirty="0">
              <a:effectLst/>
              <a:latin typeface="Arial" panose="020B0604020202020204" pitchFamily="34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Implementatie door WV’en heeft enige jaren geduurd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2017 NVMM v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isitatiemethode gebaseerd op de normen- en waarderingssystematiek vastgesteld door ALV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E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fficiëntie, eenduidigheid en ‘benchmarking’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Vragen FMS: 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Hoe wordt de normen- en waarderingssystematiek onderhouden? 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Visitatie is een bron van informatie, maar wordt deze optimaal benut?</a:t>
            </a: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2017 start de FMS het project STeRK:</a:t>
            </a:r>
          </a:p>
          <a:p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tructurele </a:t>
            </a:r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erugkoppeling </a:t>
            </a:r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esultaten </a:t>
            </a:r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waliteitsvisitaties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2E1948-C1D8-46D9-9A0A-FD9BECF55058}"/>
                  </a:ext>
                </a:extLst>
              </p14:cNvPr>
              <p14:cNvContentPartPr/>
              <p14:nvPr/>
            </p14:nvContentPartPr>
            <p14:xfrm>
              <a:off x="5348880" y="6239612"/>
              <a:ext cx="9720" cy="6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2E1948-C1D8-46D9-9A0A-FD9BECF550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4560" y="6235292"/>
                <a:ext cx="18360" cy="1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842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8312-5B01-422E-B9AD-8DCD29B4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405" y="0"/>
            <a:ext cx="7607595" cy="738496"/>
          </a:xfrm>
          <a:solidFill>
            <a:srgbClr val="33CBCC"/>
          </a:solidFill>
        </p:spPr>
        <p:txBody>
          <a:bodyPr>
            <a:normAutofit/>
          </a:bodyPr>
          <a:lstStyle/>
          <a:p>
            <a:pPr marL="432000"/>
            <a:r>
              <a:rPr lang="en-US" sz="2800" dirty="0" err="1"/>
              <a:t>Voorgeschiedenis</a:t>
            </a:r>
            <a:r>
              <a:rPr lang="en-US" sz="2800" dirty="0"/>
              <a:t> - </a:t>
            </a:r>
            <a:r>
              <a:rPr lang="en-US" sz="2800" dirty="0" err="1"/>
              <a:t>STeRK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2B7989-603F-4AF3-8988-F92550C132AB}"/>
              </a:ext>
            </a:extLst>
          </p:cNvPr>
          <p:cNvSpPr txBox="1"/>
          <p:nvPr/>
        </p:nvSpPr>
        <p:spPr>
          <a:xfrm>
            <a:off x="691117" y="1267339"/>
            <a:ext cx="804353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roject STeRK: 	18 WV’en, ondersteund door de organisatie Qualicura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Doel: 			Borgen </a:t>
            </a:r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kwaliteitsvisitaties m.b.v. kwaliteitscyclus</a:t>
            </a:r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Eindproducten:	- </a:t>
            </a:r>
            <a:r>
              <a:rPr lang="nl-NL" sz="1800" u="sng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Actuele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normen- en waarderingslijst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- Werkwijze voor </a:t>
            </a:r>
            <a:r>
              <a:rPr lang="nl-NL" sz="1800" u="sng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onderhoud</a:t>
            </a:r>
          </a:p>
          <a:p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- S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ysteem voor systematisch </a:t>
            </a:r>
            <a:r>
              <a:rPr lang="nl-NL" sz="1800" u="sng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terugkoppeling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de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visitatiebevindingen</a:t>
            </a:r>
          </a:p>
          <a:p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8312-5B01-422E-B9AD-8DCD29B4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405" y="0"/>
            <a:ext cx="7607595" cy="738496"/>
          </a:xfrm>
          <a:solidFill>
            <a:srgbClr val="33CBCC"/>
          </a:solidFill>
        </p:spPr>
        <p:txBody>
          <a:bodyPr>
            <a:normAutofit/>
          </a:bodyPr>
          <a:lstStyle/>
          <a:p>
            <a:pPr marL="432000"/>
            <a:r>
              <a:rPr lang="en-US" sz="2800" dirty="0" err="1"/>
              <a:t>Kwaliteitscyclus</a:t>
            </a:r>
            <a:r>
              <a:rPr lang="en-US" sz="2800" dirty="0"/>
              <a:t> </a:t>
            </a:r>
            <a:r>
              <a:rPr lang="en-US" sz="2800" dirty="0" err="1"/>
              <a:t>visitaties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4E3C34-2610-4CAC-AAFA-52BF8D3CB2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59" t="26628" r="13366" b="17655"/>
          <a:stretch/>
        </p:blipFill>
        <p:spPr bwMode="auto">
          <a:xfrm>
            <a:off x="350960" y="1551780"/>
            <a:ext cx="8366525" cy="48809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83237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CB859F50-20A1-441E-8559-BED0B577AD67}"/>
              </a:ext>
            </a:extLst>
          </p:cNvPr>
          <p:cNvSpPr txBox="1">
            <a:spLocks/>
          </p:cNvSpPr>
          <p:nvPr/>
        </p:nvSpPr>
        <p:spPr>
          <a:xfrm>
            <a:off x="1536405" y="0"/>
            <a:ext cx="7607595" cy="738496"/>
          </a:xfrm>
          <a:prstGeom prst="rect">
            <a:avLst/>
          </a:prstGeom>
          <a:solidFill>
            <a:srgbClr val="33CB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/>
            <a:r>
              <a:rPr lang="en-US" sz="2800" dirty="0" err="1"/>
              <a:t>Analyse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DADBFBDB-AC02-40F4-B0B5-F38655C3E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533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2B7989-603F-4AF3-8988-F92550C132AB}"/>
              </a:ext>
            </a:extLst>
          </p:cNvPr>
          <p:cNvSpPr txBox="1"/>
          <p:nvPr/>
        </p:nvSpPr>
        <p:spPr>
          <a:xfrm>
            <a:off x="691116" y="2139208"/>
            <a:ext cx="80435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Visitatiemethode</a:t>
            </a:r>
          </a:p>
          <a:p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Onderliggende basis voor de kwaliteitsvisitatie is het beroepsprofiel vd AM zoals dat is vastgesteld door de ALV van de NVMM. 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 AVC van de NVMM hanteert: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Normen- en waarderingssystematiek met 29 normelementen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lgemene vragenlijst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dividuele vragenlijst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Aanvullende documenten ter onderbouwing</a:t>
            </a:r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Diverse gesprekken tijdens de visitatie</a:t>
            </a: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33836-BCB6-446B-8CDF-2D1E1202AF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56" t="10497" r="9361" b="16660"/>
          <a:stretch/>
        </p:blipFill>
        <p:spPr>
          <a:xfrm rot="977575">
            <a:off x="6438028" y="4068956"/>
            <a:ext cx="2456121" cy="143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3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CB859F50-20A1-441E-8559-BED0B577AD67}"/>
              </a:ext>
            </a:extLst>
          </p:cNvPr>
          <p:cNvSpPr txBox="1">
            <a:spLocks/>
          </p:cNvSpPr>
          <p:nvPr/>
        </p:nvSpPr>
        <p:spPr>
          <a:xfrm>
            <a:off x="1536405" y="0"/>
            <a:ext cx="7607595" cy="738496"/>
          </a:xfrm>
          <a:prstGeom prst="rect">
            <a:avLst/>
          </a:prstGeom>
          <a:solidFill>
            <a:srgbClr val="33CB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/>
            <a:r>
              <a:rPr lang="en-US" sz="2800" dirty="0" err="1"/>
              <a:t>Analyse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DADBFBDB-AC02-40F4-B0B5-F38655C3E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5330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2B7989-603F-4AF3-8988-F92550C132AB}"/>
              </a:ext>
            </a:extLst>
          </p:cNvPr>
          <p:cNvSpPr txBox="1"/>
          <p:nvPr/>
        </p:nvSpPr>
        <p:spPr>
          <a:xfrm>
            <a:off x="691117" y="1990352"/>
            <a:ext cx="8043530" cy="4734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Analyse</a:t>
            </a:r>
          </a:p>
          <a:p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Geaggregeerde normen- en waarderings rapporten in de periode 2017-2020</a:t>
            </a:r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Nieuwe methodiek leent zich goed voor analyse: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- Visitatiecommissie </a:t>
            </a:r>
            <a:r>
              <a:rPr lang="nl-NL" u="sng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vakgroep hebben een waardering (‘score’) gegeven 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  op 29 norm-elementen</a:t>
            </a:r>
          </a:p>
          <a:p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- Benchmark van een zelfde normelement tussen alle vakgroepen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- S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tructurele analyse van scores 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door de vakgroep zelf en die door de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  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visitatiecommissie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- Benchmark in loop van de tijd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200"/>
              </a:spcBef>
            </a:pPr>
            <a:endParaRPr lang="nl-NL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48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CB859F50-20A1-441E-8559-BED0B577AD67}"/>
              </a:ext>
            </a:extLst>
          </p:cNvPr>
          <p:cNvSpPr txBox="1">
            <a:spLocks/>
          </p:cNvSpPr>
          <p:nvPr/>
        </p:nvSpPr>
        <p:spPr>
          <a:xfrm>
            <a:off x="1536405" y="0"/>
            <a:ext cx="7607595" cy="738496"/>
          </a:xfrm>
          <a:prstGeom prst="rect">
            <a:avLst/>
          </a:prstGeom>
          <a:solidFill>
            <a:srgbClr val="33CB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/>
            <a:r>
              <a:rPr lang="en-US" sz="2800" dirty="0" err="1"/>
              <a:t>Analyse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2B7989-603F-4AF3-8988-F92550C132AB}"/>
              </a:ext>
            </a:extLst>
          </p:cNvPr>
          <p:cNvSpPr txBox="1"/>
          <p:nvPr/>
        </p:nvSpPr>
        <p:spPr>
          <a:xfrm>
            <a:off x="691117" y="1012154"/>
            <a:ext cx="804353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visitaties</a:t>
            </a:r>
          </a:p>
          <a:p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Anayse van kwaliteitsvisitaties bij 20 instellingen: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2017 (n=2), 2018 (n=6), 2019 (n=10) en 2020 (n=2)</a:t>
            </a:r>
          </a:p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UMC’s, 2 </a:t>
            </a:r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OGZ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instellingen, 2 diagnostische labs, 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 perifere ZKH-vakgroepen. </a:t>
            </a:r>
          </a:p>
          <a:p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Bezocht zijn:	- 12 instellingen 1 locatie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- 7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instellingen twee locaties 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- 1 instelling drie locaties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oor elke locatie een eigen normenrapport. </a:t>
            </a:r>
          </a:p>
          <a:p>
            <a:endParaRPr lang="nl-NL" sz="1800" dirty="0">
              <a:solidFill>
                <a:srgbClr val="306785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totaal zijn er dus 29 rapporten geanalyseerd met elk 29 norm-elementen: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841 items gescoord door de vakgroepen en 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841 gescoord door de visitatiecommissies ad hoc.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(n=1682)</a:t>
            </a:r>
          </a:p>
          <a:p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B950E1-B421-46EB-8A4D-099A0FC851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8" t="33376" r="30038" b="23069"/>
          <a:stretch/>
        </p:blipFill>
        <p:spPr bwMode="auto">
          <a:xfrm>
            <a:off x="5943684" y="794590"/>
            <a:ext cx="3041015" cy="205208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967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CB859F50-20A1-441E-8559-BED0B577AD67}"/>
              </a:ext>
            </a:extLst>
          </p:cNvPr>
          <p:cNvSpPr txBox="1">
            <a:spLocks/>
          </p:cNvSpPr>
          <p:nvPr/>
        </p:nvSpPr>
        <p:spPr>
          <a:xfrm>
            <a:off x="1536405" y="0"/>
            <a:ext cx="7607595" cy="738496"/>
          </a:xfrm>
          <a:prstGeom prst="rect">
            <a:avLst/>
          </a:prstGeom>
          <a:solidFill>
            <a:srgbClr val="33CB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/>
            <a:r>
              <a:rPr lang="en-US" sz="2800" dirty="0" err="1"/>
              <a:t>Analyse</a:t>
            </a:r>
            <a:endParaRPr lang="nl-NL" sz="2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91BDD7-6852-4D3F-8216-3FDE525FD179}"/>
              </a:ext>
            </a:extLst>
          </p:cNvPr>
          <p:cNvGrpSpPr>
            <a:grpSpLocks noChangeAspect="1"/>
          </p:cNvGrpSpPr>
          <p:nvPr/>
        </p:nvGrpSpPr>
        <p:grpSpPr>
          <a:xfrm>
            <a:off x="31896" y="63673"/>
            <a:ext cx="1036676" cy="691610"/>
            <a:chOff x="6342316" y="-71264"/>
            <a:chExt cx="2641046" cy="1761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5FEEEFE-67AA-49B4-A9D5-D216EC57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2316" y="-71264"/>
              <a:ext cx="2356841" cy="176195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9392260-CC8C-4F15-AD4D-1BD92A18C3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70"/>
            <a:stretch/>
          </p:blipFill>
          <p:spPr>
            <a:xfrm>
              <a:off x="7278129" y="543674"/>
              <a:ext cx="1705233" cy="110425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2FD3E88-529A-47E0-AAA4-91A4BAE548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7" t="85216" r="18140" b="11885"/>
          <a:stretch/>
        </p:blipFill>
        <p:spPr>
          <a:xfrm flipV="1">
            <a:off x="7666089" y="510348"/>
            <a:ext cx="1451459" cy="63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61633E-DEA7-4FB5-956B-C3E612D8B5EC}"/>
              </a:ext>
            </a:extLst>
          </p:cNvPr>
          <p:cNvSpPr txBox="1"/>
          <p:nvPr/>
        </p:nvSpPr>
        <p:spPr>
          <a:xfrm>
            <a:off x="8149855" y="212629"/>
            <a:ext cx="584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AVC</a:t>
            </a:r>
          </a:p>
        </p:txBody>
      </p:sp>
      <p:sp>
        <p:nvSpPr>
          <p:cNvPr id="25" name="Ink 7">
            <a:extLst>
              <a:ext uri="{FF2B5EF4-FFF2-40B4-BE49-F238E27FC236}">
                <a16:creationId xmlns:a16="http://schemas.microsoft.com/office/drawing/2014/main" id="{461B77D8-D0B6-4615-AD7C-CD372E57EA6E}"/>
              </a:ext>
            </a:extLst>
          </p:cNvPr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-3175" y="4324806"/>
            <a:ext cx="28575" cy="19050"/>
          </a:xfrm>
          <a:prstGeom prst="rect">
            <a:avLst/>
          </a:prstGeom>
          <a:noFill/>
          <a:ln w="9000" cap="rnd" algn="ctr">
            <a:solidFill>
              <a:srgbClr val="004F8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2B7989-603F-4AF3-8988-F92550C132AB}"/>
              </a:ext>
            </a:extLst>
          </p:cNvPr>
          <p:cNvSpPr txBox="1"/>
          <p:nvPr/>
        </p:nvSpPr>
        <p:spPr>
          <a:xfrm>
            <a:off x="691117" y="2575148"/>
            <a:ext cx="80435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deze analyse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rootste praktijk:		 							12 AM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leinste praktijk:									3 AM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emiddelde vakgroep-grootte:						6,2 AM</a:t>
            </a:r>
          </a:p>
          <a:p>
            <a:endParaRPr lang="nl-NL" dirty="0">
              <a:solidFill>
                <a:srgbClr val="3067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Totaal gevisiteerd:									131 AM</a:t>
            </a:r>
          </a:p>
          <a:p>
            <a:r>
              <a:rPr lang="nl-NL" dirty="0">
                <a:solidFill>
                  <a:srgbClr val="3067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Visiteurs en gastvisiteurs bij de visitaties in deze periode: 	</a:t>
            </a:r>
            <a:r>
              <a:rPr lang="nl-NL" sz="1800" dirty="0">
                <a:solidFill>
                  <a:srgbClr val="30678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61 AM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39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1203</TotalTime>
  <Words>514</Words>
  <Application>Microsoft Office PowerPoint</Application>
  <PresentationFormat>Diavoorstelling (4:3)</PresentationFormat>
  <Paragraphs>213</Paragraphs>
  <Slides>20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Analyse visitatierapporten</vt:lpstr>
      <vt:lpstr>Inhoud</vt:lpstr>
      <vt:lpstr>Voorgeschiedenis</vt:lpstr>
      <vt:lpstr>Voorgeschiedenis - STeRK</vt:lpstr>
      <vt:lpstr>Kwaliteitscyclus visitaties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Beschouwing n.a.v. STeRK</vt:lpstr>
      <vt:lpstr>Beschouwing normelementen</vt:lpstr>
      <vt:lpstr>Stand van zaken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Data-deling Medische Microbiologie</dc:title>
  <dc:creator>Vossen, A.C.T.M. (MM)</dc:creator>
  <cp:lastModifiedBy>Janny van Loon - de Haan</cp:lastModifiedBy>
  <cp:revision>138</cp:revision>
  <dcterms:created xsi:type="dcterms:W3CDTF">2019-08-28T16:15:57Z</dcterms:created>
  <dcterms:modified xsi:type="dcterms:W3CDTF">2021-11-22T10:45:37Z</dcterms:modified>
</cp:coreProperties>
</file>